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.jpg"/>
  <Default Extension="mp4" ContentType="video/mp4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88" r:id="rId3"/>
    <p:sldId id="291" r:id="rId4"/>
    <p:sldId id="442" r:id="rId5"/>
    <p:sldId id="444" r:id="rId6"/>
    <p:sldId id="443" r:id="rId7"/>
    <p:sldId id="478" r:id="rId8"/>
    <p:sldId id="479" r:id="rId9"/>
    <p:sldId id="480" r:id="rId10"/>
    <p:sldId id="481" r:id="rId11"/>
    <p:sldId id="489" r:id="rId12"/>
    <p:sldId id="445" r:id="rId13"/>
    <p:sldId id="452" r:id="rId14"/>
    <p:sldId id="477" r:id="rId15"/>
    <p:sldId id="466" r:id="rId16"/>
    <p:sldId id="459" r:id="rId17"/>
    <p:sldId id="461" r:id="rId18"/>
    <p:sldId id="468" r:id="rId19"/>
    <p:sldId id="456" r:id="rId20"/>
    <p:sldId id="458" r:id="rId21"/>
    <p:sldId id="469" r:id="rId22"/>
    <p:sldId id="463" r:id="rId23"/>
    <p:sldId id="470" r:id="rId24"/>
    <p:sldId id="471" r:id="rId25"/>
    <p:sldId id="472" r:id="rId26"/>
    <p:sldId id="473" r:id="rId27"/>
    <p:sldId id="474" r:id="rId28"/>
    <p:sldId id="475" r:id="rId29"/>
    <p:sldId id="476" r:id="rId30"/>
    <p:sldId id="483" r:id="rId31"/>
    <p:sldId id="484" r:id="rId32"/>
    <p:sldId id="485" r:id="rId33"/>
    <p:sldId id="48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o Andre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9D60"/>
    <a:srgbClr val="FFC000"/>
    <a:srgbClr val="0741AD"/>
    <a:srgbClr val="5D2886"/>
    <a:srgbClr val="005A14"/>
    <a:srgbClr val="A68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8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tableStyles" Target="tableStyles.xml"/><Relationship Id="rId26" Type="http://schemas.openxmlformats.org/officeDocument/2006/relationships/slide" Target="slides/slide24.xml"/><Relationship Id="rId18" Type="http://schemas.openxmlformats.org/officeDocument/2006/relationships/slide" Target="slides/slide16.xml"/><Relationship Id="rId13" Type="http://schemas.openxmlformats.org/officeDocument/2006/relationships/slide" Target="slides/slide11.xml"/><Relationship Id="rId34" Type="http://schemas.openxmlformats.org/officeDocument/2006/relationships/slide" Target="slides/slide32.xml"/><Relationship Id="rId21" Type="http://schemas.openxmlformats.org/officeDocument/2006/relationships/slide" Target="slides/slide19.xml"/><Relationship Id="rId42" Type="http://schemas.openxmlformats.org/officeDocument/2006/relationships/customXml" Target="../customXml/item2.xml"/><Relationship Id="rId7" Type="http://schemas.openxmlformats.org/officeDocument/2006/relationships/slide" Target="slides/slide5.xml"/><Relationship Id="rId29" Type="http://schemas.openxmlformats.org/officeDocument/2006/relationships/slide" Target="slides/slide27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6" Type="http://schemas.openxmlformats.org/officeDocument/2006/relationships/slide" Target="slides/slide14.xml"/><Relationship Id="rId41" Type="http://schemas.openxmlformats.org/officeDocument/2006/relationships/customXml" Target="../customXml/item1.xml"/><Relationship Id="rId6" Type="http://schemas.openxmlformats.org/officeDocument/2006/relationships/slide" Target="slides/slide4.xml"/><Relationship Id="rId40" Type="http://schemas.openxmlformats.org/officeDocument/2006/relationships/commentAuthors" Target="commentAuthors.xml"/><Relationship Id="rId37" Type="http://schemas.openxmlformats.org/officeDocument/2006/relationships/presProps" Target="presProps.xml"/><Relationship Id="rId32" Type="http://schemas.openxmlformats.org/officeDocument/2006/relationships/slide" Target="slides/slide30.xml"/><Relationship Id="rId24" Type="http://schemas.openxmlformats.org/officeDocument/2006/relationships/slide" Target="slides/slide22.xml"/><Relationship Id="rId11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5" Type="http://schemas.openxmlformats.org/officeDocument/2006/relationships/slide" Target="slides/slide3.xml"/><Relationship Id="rId36" Type="http://schemas.openxmlformats.org/officeDocument/2006/relationships/handoutMaster" Target="handoutMasters/handoutMaster1.xml"/><Relationship Id="rId28" Type="http://schemas.openxmlformats.org/officeDocument/2006/relationships/slide" Target="slides/slide26.xml"/><Relationship Id="rId23" Type="http://schemas.openxmlformats.org/officeDocument/2006/relationships/slide" Target="slides/slide21.xml"/><Relationship Id="rId15" Type="http://schemas.openxmlformats.org/officeDocument/2006/relationships/slide" Target="slides/slide13.xml"/><Relationship Id="rId31" Type="http://schemas.openxmlformats.org/officeDocument/2006/relationships/slide" Target="slides/slide29.xml"/><Relationship Id="rId19" Type="http://schemas.openxmlformats.org/officeDocument/2006/relationships/slide" Target="slides/slide17.xml"/><Relationship Id="rId10" Type="http://schemas.openxmlformats.org/officeDocument/2006/relationships/slide" Target="slides/slide8.xml"/><Relationship Id="rId9" Type="http://schemas.openxmlformats.org/officeDocument/2006/relationships/slide" Target="slides/slide7.xml"/><Relationship Id="rId4" Type="http://schemas.openxmlformats.org/officeDocument/2006/relationships/slide" Target="slides/slide2.xml"/><Relationship Id="rId35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27" Type="http://schemas.openxmlformats.org/officeDocument/2006/relationships/slide" Target="slides/slide25.xml"/><Relationship Id="rId22" Type="http://schemas.openxmlformats.org/officeDocument/2006/relationships/slide" Target="slides/slide20.xml"/><Relationship Id="rId14" Type="http://schemas.openxmlformats.org/officeDocument/2006/relationships/slide" Target="slides/slide12.xml"/><Relationship Id="rId43" Type="http://schemas.openxmlformats.org/officeDocument/2006/relationships/customXml" Target="../customXml/item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38" Type="http://schemas.openxmlformats.org/officeDocument/2006/relationships/viewProps" Target="viewProps.xml"/><Relationship Id="rId33" Type="http://schemas.openxmlformats.org/officeDocument/2006/relationships/slide" Target="slides/slide31.xml"/><Relationship Id="rId25" Type="http://schemas.openxmlformats.org/officeDocument/2006/relationships/slide" Target="slides/slide23.xml"/><Relationship Id="rId17" Type="http://schemas.openxmlformats.org/officeDocument/2006/relationships/slide" Target="slides/slide15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B55A-B1F5-4627-ACB9-9CAF6953FE02}" type="datetimeFigureOut">
              <a:rPr lang="es-ES" smtClean="0"/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36336-248E-4E59-AA31-B189D85868DF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A08A3-3CCC-49E6-964C-E1738A6D992D}" type="datetimeFigureOut">
              <a:rPr lang="es-ES" smtClean="0"/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2CB49-322C-48BB-A333-B208C96D6BAF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0F50C-1D65-49D8-9571-035EA06E3FB0}" type="datetimeFigureOut">
              <a:rPr lang="es-PA" smtClean="0"/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D2E5C-7E2C-452E-94C5-0539630DB0FD}" type="slidenum">
              <a:rPr lang="es-PA" smtClean="0"/>
            </a:fld>
            <a:endParaRPr lang="es-P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6370" y="470535"/>
            <a:ext cx="8152765" cy="3877945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s-ES" altLang="en-US" dirty="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INTEGRANTES:</a:t>
            </a:r>
            <a:endParaRPr lang="es-ES" altLang="en-US" dirty="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dirty="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JAIDER ESTIVEN MORALES CABEZAS</a:t>
            </a:r>
            <a:endParaRPr lang="es-ES" altLang="en-US" dirty="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dirty="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JULIAN MATEO CORREDOR GRANADOS</a:t>
            </a:r>
            <a:endParaRPr lang="es-ES" altLang="en-US" dirty="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dirty="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NATALIA ACOSTA NIÑO</a:t>
            </a:r>
            <a:endParaRPr lang="es-ES" altLang="en-US" dirty="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dirty="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LUIS ALFONSO VARON </a:t>
            </a:r>
            <a:endParaRPr lang="es-ES" altLang="en-US" dirty="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dirty="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GABRIEL SANTIAGO BARRERA AMAYA</a:t>
            </a:r>
            <a:endParaRPr lang="es-ES" altLang="en-US" dirty="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altLang="en-US" dirty="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CAMILO ANDRES LOPEZ CASTRO</a:t>
            </a:r>
            <a:endParaRPr lang="es-ES" altLang="en-US" dirty="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40241" y="101918"/>
            <a:ext cx="562130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2800">
                <a:solidFill>
                  <a:srgbClr val="FFFFFF"/>
                </a:solidFill>
                <a:latin typeface="Big Shoulders Display"/>
              </a:rPr>
              <a:t>0</a:t>
            </a:r>
            <a:r>
              <a:rPr lang="es-ES" altLang="en-US" sz="2800">
                <a:solidFill>
                  <a:srgbClr val="FFFFFF"/>
                </a:solidFill>
                <a:latin typeface="Big Shoulders Display"/>
              </a:rPr>
              <a:t>03</a:t>
            </a:r>
            <a:endParaRPr lang="es-ES" altLang="en-US" sz="2800">
              <a:solidFill>
                <a:srgbClr val="FFFFFF"/>
              </a:solidFill>
              <a:latin typeface="Big Shoulders Display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929509" y="5621802"/>
            <a:ext cx="700142" cy="95250"/>
            <a:chOff x="0" y="0"/>
            <a:chExt cx="1867044" cy="254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0" y="5386388"/>
            <a:ext cx="9144000" cy="476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370" y="5621655"/>
            <a:ext cx="226627" cy="226627"/>
          </a:xfrm>
          <a:prstGeom prst="rect">
            <a:avLst/>
          </a:prstGeom>
        </p:spPr>
      </p:pic>
      <p:sp>
        <p:nvSpPr>
          <p:cNvPr id="15" name="Cuadro de texto 14"/>
          <p:cNvSpPr txBox="1"/>
          <p:nvPr/>
        </p:nvSpPr>
        <p:spPr>
          <a:xfrm>
            <a:off x="1308735" y="5716905"/>
            <a:ext cx="5868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 Black" panose="020B0A04020102020204" charset="0"/>
                <a:cs typeface="Arial Black" panose="020B0A04020102020204" charset="0"/>
              </a:rPr>
              <a:t>DIGIPETS - GRUPO  06</a:t>
            </a:r>
            <a:endParaRPr lang="es-ES" altLang="es-MX" sz="36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6" name="Imagen 15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1368425"/>
            <a:ext cx="3839210" cy="2720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1587500" y="209550"/>
            <a:ext cx="6927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</a:rPr>
              <a:t>CONEXIÓN CON LA BASE DE DATOS</a:t>
            </a:r>
            <a:endParaRPr lang="es-ES" altLang="es-MX" sz="320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83845" y="157480"/>
            <a:ext cx="8576945" cy="68834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3" name="Conexion BD"/>
          <p:cNvPicPr>
            <a:picLocks noGrp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83845" y="1014730"/>
            <a:ext cx="8577580" cy="5249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1587500" y="209550"/>
            <a:ext cx="6927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</a:rPr>
              <a:t>CRUD (Create,Read,Update,Delete)</a:t>
            </a:r>
            <a:endParaRPr lang="es-ES" altLang="es-MX" sz="320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83845" y="157480"/>
            <a:ext cx="8576945" cy="68834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5" name="CRUD"/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83210" y="1183005"/>
            <a:ext cx="8577580" cy="4780915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ítulo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27" name="Rectángulo 26"/>
          <p:cNvSpPr/>
          <p:nvPr/>
        </p:nvSpPr>
        <p:spPr>
          <a:xfrm>
            <a:off x="0" y="0"/>
            <a:ext cx="2711450" cy="6857365"/>
          </a:xfrm>
          <a:prstGeom prst="rect">
            <a:avLst/>
          </a:prstGeom>
          <a:solidFill>
            <a:schemeClr val="accent3">
              <a:alpha val="3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6" name="Forma libre 35"/>
          <p:cNvSpPr/>
          <p:nvPr/>
        </p:nvSpPr>
        <p:spPr>
          <a:xfrm>
            <a:off x="5030654" y="2058820"/>
            <a:ext cx="3374304" cy="343029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314" h="5402">
                <a:moveTo>
                  <a:pt x="2661" y="621"/>
                </a:moveTo>
                <a:cubicBezTo>
                  <a:pt x="1613" y="621"/>
                  <a:pt x="763" y="1552"/>
                  <a:pt x="763" y="2702"/>
                </a:cubicBezTo>
                <a:cubicBezTo>
                  <a:pt x="763" y="3851"/>
                  <a:pt x="1613" y="4783"/>
                  <a:pt x="2661" y="4783"/>
                </a:cubicBezTo>
                <a:cubicBezTo>
                  <a:pt x="3709" y="4783"/>
                  <a:pt x="4559" y="3851"/>
                  <a:pt x="4559" y="2702"/>
                </a:cubicBezTo>
                <a:cubicBezTo>
                  <a:pt x="4559" y="1552"/>
                  <a:pt x="3709" y="621"/>
                  <a:pt x="2661" y="621"/>
                </a:cubicBezTo>
                <a:close/>
                <a:moveTo>
                  <a:pt x="3337" y="0"/>
                </a:moveTo>
                <a:lnTo>
                  <a:pt x="3347" y="3"/>
                </a:lnTo>
                <a:cubicBezTo>
                  <a:pt x="4289" y="249"/>
                  <a:pt x="5036" y="992"/>
                  <a:pt x="5300" y="1941"/>
                </a:cubicBezTo>
                <a:lnTo>
                  <a:pt x="5314" y="1992"/>
                </a:lnTo>
                <a:lnTo>
                  <a:pt x="5306" y="1993"/>
                </a:lnTo>
                <a:cubicBezTo>
                  <a:pt x="4969" y="2053"/>
                  <a:pt x="4714" y="2348"/>
                  <a:pt x="4714" y="2702"/>
                </a:cubicBezTo>
                <a:cubicBezTo>
                  <a:pt x="4714" y="3056"/>
                  <a:pt x="4969" y="3350"/>
                  <a:pt x="5306" y="3411"/>
                </a:cubicBezTo>
                <a:lnTo>
                  <a:pt x="5314" y="3412"/>
                </a:lnTo>
                <a:lnTo>
                  <a:pt x="5300" y="3463"/>
                </a:lnTo>
                <a:cubicBezTo>
                  <a:pt x="5036" y="4412"/>
                  <a:pt x="4289" y="5155"/>
                  <a:pt x="3347" y="5401"/>
                </a:cubicBezTo>
                <a:lnTo>
                  <a:pt x="3343" y="5402"/>
                </a:lnTo>
                <a:lnTo>
                  <a:pt x="3337" y="5386"/>
                </a:lnTo>
                <a:cubicBezTo>
                  <a:pt x="3236" y="5111"/>
                  <a:pt x="2971" y="4914"/>
                  <a:pt x="2661" y="4914"/>
                </a:cubicBezTo>
                <a:cubicBezTo>
                  <a:pt x="2350" y="4914"/>
                  <a:pt x="2085" y="5111"/>
                  <a:pt x="1984" y="5386"/>
                </a:cubicBezTo>
                <a:lnTo>
                  <a:pt x="1979" y="5402"/>
                </a:lnTo>
                <a:lnTo>
                  <a:pt x="1968" y="5399"/>
                </a:lnTo>
                <a:cubicBezTo>
                  <a:pt x="1008" y="5145"/>
                  <a:pt x="252" y="4375"/>
                  <a:pt x="5" y="3398"/>
                </a:cubicBezTo>
                <a:lnTo>
                  <a:pt x="0" y="3378"/>
                </a:lnTo>
                <a:lnTo>
                  <a:pt x="16" y="3372"/>
                </a:lnTo>
                <a:cubicBezTo>
                  <a:pt x="283" y="3267"/>
                  <a:pt x="472" y="3006"/>
                  <a:pt x="472" y="2702"/>
                </a:cubicBezTo>
                <a:cubicBezTo>
                  <a:pt x="472" y="2397"/>
                  <a:pt x="283" y="2137"/>
                  <a:pt x="16" y="2032"/>
                </a:cubicBezTo>
                <a:lnTo>
                  <a:pt x="0" y="2026"/>
                </a:lnTo>
                <a:lnTo>
                  <a:pt x="7" y="1997"/>
                </a:lnTo>
                <a:cubicBezTo>
                  <a:pt x="257" y="1021"/>
                  <a:pt x="1015" y="254"/>
                  <a:pt x="1976" y="3"/>
                </a:cubicBezTo>
                <a:lnTo>
                  <a:pt x="1985" y="0"/>
                </a:lnTo>
                <a:lnTo>
                  <a:pt x="1991" y="16"/>
                </a:lnTo>
                <a:cubicBezTo>
                  <a:pt x="2096" y="283"/>
                  <a:pt x="2356" y="472"/>
                  <a:pt x="2661" y="472"/>
                </a:cubicBezTo>
                <a:cubicBezTo>
                  <a:pt x="2965" y="472"/>
                  <a:pt x="3225" y="283"/>
                  <a:pt x="3331" y="16"/>
                </a:cubicBezTo>
                <a:lnTo>
                  <a:pt x="3337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altLang="en-US"/>
          </a:p>
        </p:txBody>
      </p:sp>
      <p:sp>
        <p:nvSpPr>
          <p:cNvPr id="42" name="Óvalo 41"/>
          <p:cNvSpPr/>
          <p:nvPr/>
        </p:nvSpPr>
        <p:spPr>
          <a:xfrm>
            <a:off x="6317615" y="1544955"/>
            <a:ext cx="800100" cy="72644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3" name="Óvalo 42"/>
          <p:cNvSpPr/>
          <p:nvPr/>
        </p:nvSpPr>
        <p:spPr>
          <a:xfrm>
            <a:off x="4427220" y="3410585"/>
            <a:ext cx="800100" cy="726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4" name="Óvalo 43"/>
          <p:cNvSpPr/>
          <p:nvPr/>
        </p:nvSpPr>
        <p:spPr>
          <a:xfrm>
            <a:off x="6317615" y="5287010"/>
            <a:ext cx="800100" cy="726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5" name="Óvalo 44"/>
          <p:cNvSpPr/>
          <p:nvPr/>
        </p:nvSpPr>
        <p:spPr>
          <a:xfrm>
            <a:off x="8150225" y="3410585"/>
            <a:ext cx="800100" cy="726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6" name="Cuadro de texto 45"/>
          <p:cNvSpPr txBox="1"/>
          <p:nvPr/>
        </p:nvSpPr>
        <p:spPr>
          <a:xfrm>
            <a:off x="162560" y="365125"/>
            <a:ext cx="8025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CLASES</a:t>
            </a:r>
            <a:r>
              <a:rPr lang="es-ES" altLang="es-MX" sz="3600"/>
              <a:t> </a:t>
            </a:r>
            <a:endParaRPr lang="es-ES" altLang="es-MX" sz="3600"/>
          </a:p>
        </p:txBody>
      </p:sp>
      <p:pic>
        <p:nvPicPr>
          <p:cNvPr id="100" name="Marcador de posición de contenido 99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19625" y="3483610"/>
            <a:ext cx="771525" cy="579755"/>
          </a:xfrm>
          <a:prstGeom prst="rect">
            <a:avLst/>
          </a:prstGeom>
          <a:noFill/>
          <a:effectLst>
            <a:glow rad="355600">
              <a:schemeClr val="bg1">
                <a:alpha val="49000"/>
              </a:schemeClr>
            </a:glow>
          </a:effectLst>
        </p:spPr>
      </p:pic>
      <p:pic>
        <p:nvPicPr>
          <p:cNvPr id="49" name="Marcador de posición de contenido 19" descr="estado"/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2037080" y="3483610"/>
            <a:ext cx="675640" cy="675640"/>
          </a:xfrm>
          <a:prstGeom prst="rect">
            <a:avLst/>
          </a:prstGeom>
        </p:spPr>
      </p:pic>
      <p:pic>
        <p:nvPicPr>
          <p:cNvPr id="51" name="Imagen 50" descr="actividad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75" y="3542245"/>
            <a:ext cx="464400" cy="464400"/>
          </a:xfrm>
          <a:prstGeom prst="rect">
            <a:avLst/>
          </a:prstGeom>
          <a:effectLst>
            <a:glow rad="355600">
              <a:schemeClr val="bg1">
                <a:alpha val="49000"/>
              </a:schemeClr>
            </a:glow>
          </a:effectLst>
        </p:spPr>
      </p:pic>
      <p:pic>
        <p:nvPicPr>
          <p:cNvPr id="52" name="Marcador de posición de contenido 21" descr="proces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45" y="3541610"/>
            <a:ext cx="464400" cy="464400"/>
          </a:xfrm>
          <a:prstGeom prst="rect">
            <a:avLst/>
          </a:prstGeom>
          <a:effectLst>
            <a:glow rad="355600">
              <a:schemeClr val="bg1">
                <a:alpha val="49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5" name="Rectángulo 4"/>
          <p:cNvSpPr/>
          <p:nvPr/>
        </p:nvSpPr>
        <p:spPr>
          <a:xfrm>
            <a:off x="629285" y="1197610"/>
            <a:ext cx="8058785" cy="43770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6" name="Marcador de posición de contenido 5" descr="D:\Downloads\WhatsApp Image 2022-11-08 at 9.54.26 PM (1).jpegWhatsApp Image 2022-11-08 at 9.54.26 PM (1)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16610" y="1291590"/>
            <a:ext cx="7698740" cy="4160520"/>
          </a:xfrm>
          <a:prstGeom prst="rect">
            <a:avLst/>
          </a:prstGeom>
        </p:spPr>
      </p:pic>
      <p:sp>
        <p:nvSpPr>
          <p:cNvPr id="28" name="Cuadro de texto 27"/>
          <p:cNvSpPr txBox="1"/>
          <p:nvPr/>
        </p:nvSpPr>
        <p:spPr>
          <a:xfrm>
            <a:off x="628650" y="365125"/>
            <a:ext cx="8959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CLASES</a:t>
            </a:r>
            <a:endParaRPr lang="es-ES" altLang="es-MX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ítulo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27" name="Rectángulo 26"/>
          <p:cNvSpPr/>
          <p:nvPr/>
        </p:nvSpPr>
        <p:spPr>
          <a:xfrm>
            <a:off x="0" y="0"/>
            <a:ext cx="2711450" cy="6857365"/>
          </a:xfrm>
          <a:prstGeom prst="rect">
            <a:avLst/>
          </a:prstGeom>
          <a:solidFill>
            <a:schemeClr val="accent3">
              <a:alpha val="3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6" name="Forma libre 35"/>
          <p:cNvSpPr/>
          <p:nvPr/>
        </p:nvSpPr>
        <p:spPr>
          <a:xfrm>
            <a:off x="5030654" y="2058820"/>
            <a:ext cx="3374304" cy="343029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314" h="5402">
                <a:moveTo>
                  <a:pt x="2661" y="621"/>
                </a:moveTo>
                <a:cubicBezTo>
                  <a:pt x="1613" y="621"/>
                  <a:pt x="763" y="1552"/>
                  <a:pt x="763" y="2702"/>
                </a:cubicBezTo>
                <a:cubicBezTo>
                  <a:pt x="763" y="3851"/>
                  <a:pt x="1613" y="4783"/>
                  <a:pt x="2661" y="4783"/>
                </a:cubicBezTo>
                <a:cubicBezTo>
                  <a:pt x="3709" y="4783"/>
                  <a:pt x="4559" y="3851"/>
                  <a:pt x="4559" y="2702"/>
                </a:cubicBezTo>
                <a:cubicBezTo>
                  <a:pt x="4559" y="1552"/>
                  <a:pt x="3709" y="621"/>
                  <a:pt x="2661" y="621"/>
                </a:cubicBezTo>
                <a:close/>
                <a:moveTo>
                  <a:pt x="3337" y="0"/>
                </a:moveTo>
                <a:lnTo>
                  <a:pt x="3347" y="3"/>
                </a:lnTo>
                <a:cubicBezTo>
                  <a:pt x="4289" y="249"/>
                  <a:pt x="5036" y="992"/>
                  <a:pt x="5300" y="1941"/>
                </a:cubicBezTo>
                <a:lnTo>
                  <a:pt x="5314" y="1992"/>
                </a:lnTo>
                <a:lnTo>
                  <a:pt x="5306" y="1993"/>
                </a:lnTo>
                <a:cubicBezTo>
                  <a:pt x="4969" y="2053"/>
                  <a:pt x="4714" y="2348"/>
                  <a:pt x="4714" y="2702"/>
                </a:cubicBezTo>
                <a:cubicBezTo>
                  <a:pt x="4714" y="3056"/>
                  <a:pt x="4969" y="3350"/>
                  <a:pt x="5306" y="3411"/>
                </a:cubicBezTo>
                <a:lnTo>
                  <a:pt x="5314" y="3412"/>
                </a:lnTo>
                <a:lnTo>
                  <a:pt x="5300" y="3463"/>
                </a:lnTo>
                <a:cubicBezTo>
                  <a:pt x="5036" y="4412"/>
                  <a:pt x="4289" y="5155"/>
                  <a:pt x="3347" y="5401"/>
                </a:cubicBezTo>
                <a:lnTo>
                  <a:pt x="3343" y="5402"/>
                </a:lnTo>
                <a:lnTo>
                  <a:pt x="3337" y="5386"/>
                </a:lnTo>
                <a:cubicBezTo>
                  <a:pt x="3236" y="5111"/>
                  <a:pt x="2971" y="4914"/>
                  <a:pt x="2661" y="4914"/>
                </a:cubicBezTo>
                <a:cubicBezTo>
                  <a:pt x="2350" y="4914"/>
                  <a:pt x="2085" y="5111"/>
                  <a:pt x="1984" y="5386"/>
                </a:cubicBezTo>
                <a:lnTo>
                  <a:pt x="1979" y="5402"/>
                </a:lnTo>
                <a:lnTo>
                  <a:pt x="1968" y="5399"/>
                </a:lnTo>
                <a:cubicBezTo>
                  <a:pt x="1008" y="5145"/>
                  <a:pt x="252" y="4375"/>
                  <a:pt x="5" y="3398"/>
                </a:cubicBezTo>
                <a:lnTo>
                  <a:pt x="0" y="3378"/>
                </a:lnTo>
                <a:lnTo>
                  <a:pt x="16" y="3372"/>
                </a:lnTo>
                <a:cubicBezTo>
                  <a:pt x="283" y="3267"/>
                  <a:pt x="472" y="3006"/>
                  <a:pt x="472" y="2702"/>
                </a:cubicBezTo>
                <a:cubicBezTo>
                  <a:pt x="472" y="2397"/>
                  <a:pt x="283" y="2137"/>
                  <a:pt x="16" y="2032"/>
                </a:cubicBezTo>
                <a:lnTo>
                  <a:pt x="0" y="2026"/>
                </a:lnTo>
                <a:lnTo>
                  <a:pt x="7" y="1997"/>
                </a:lnTo>
                <a:cubicBezTo>
                  <a:pt x="257" y="1021"/>
                  <a:pt x="1015" y="254"/>
                  <a:pt x="1976" y="3"/>
                </a:cubicBezTo>
                <a:lnTo>
                  <a:pt x="1985" y="0"/>
                </a:lnTo>
                <a:lnTo>
                  <a:pt x="1991" y="16"/>
                </a:lnTo>
                <a:cubicBezTo>
                  <a:pt x="2096" y="283"/>
                  <a:pt x="2356" y="472"/>
                  <a:pt x="2661" y="472"/>
                </a:cubicBezTo>
                <a:cubicBezTo>
                  <a:pt x="2965" y="472"/>
                  <a:pt x="3225" y="283"/>
                  <a:pt x="3331" y="16"/>
                </a:cubicBezTo>
                <a:lnTo>
                  <a:pt x="3337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altLang="en-US"/>
          </a:p>
        </p:txBody>
      </p:sp>
      <p:sp>
        <p:nvSpPr>
          <p:cNvPr id="42" name="Óvalo 41"/>
          <p:cNvSpPr/>
          <p:nvPr/>
        </p:nvSpPr>
        <p:spPr>
          <a:xfrm>
            <a:off x="6317615" y="1544955"/>
            <a:ext cx="800100" cy="72644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3" name="Óvalo 42"/>
          <p:cNvSpPr/>
          <p:nvPr/>
        </p:nvSpPr>
        <p:spPr>
          <a:xfrm>
            <a:off x="4427220" y="3410585"/>
            <a:ext cx="800100" cy="726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4" name="Óvalo 43"/>
          <p:cNvSpPr/>
          <p:nvPr/>
        </p:nvSpPr>
        <p:spPr>
          <a:xfrm>
            <a:off x="6317615" y="5287010"/>
            <a:ext cx="800100" cy="726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5" name="Óvalo 44"/>
          <p:cNvSpPr/>
          <p:nvPr/>
        </p:nvSpPr>
        <p:spPr>
          <a:xfrm>
            <a:off x="8150225" y="3410585"/>
            <a:ext cx="800100" cy="726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6" name="Cuadro de texto 45"/>
          <p:cNvSpPr txBox="1"/>
          <p:nvPr/>
        </p:nvSpPr>
        <p:spPr>
          <a:xfrm>
            <a:off x="162560" y="365125"/>
            <a:ext cx="8025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ACTIVIDADES</a:t>
            </a:r>
            <a:r>
              <a:rPr lang="es-ES" altLang="es-MX" sz="3600"/>
              <a:t> </a:t>
            </a:r>
            <a:endParaRPr lang="es-ES" altLang="es-MX" sz="3600"/>
          </a:p>
        </p:txBody>
      </p:sp>
      <p:pic>
        <p:nvPicPr>
          <p:cNvPr id="100" name="Marcador de posición de contenido 99"/>
          <p:cNvPicPr>
            <a:picLocks noGrp="1" noChangeAspect="1"/>
          </p:cNvPicPr>
          <p:nvPr>
            <p:ph sz="half" idx="1"/>
          </p:nvPr>
        </p:nvPicPr>
        <p:blipFill>
          <a:blip r:embed="rId1">
            <a:alphaModFix amt="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77560" y="3483610"/>
            <a:ext cx="771525" cy="579755"/>
          </a:xfrm>
          <a:prstGeom prst="rect">
            <a:avLst/>
          </a:prstGeom>
          <a:noFill/>
          <a:effectLst>
            <a:glow rad="355600">
              <a:schemeClr val="bg1">
                <a:alpha val="49000"/>
              </a:schemeClr>
            </a:glow>
          </a:effectLst>
        </p:spPr>
      </p:pic>
      <p:pic>
        <p:nvPicPr>
          <p:cNvPr id="49" name="Marcador de posición de contenido 19" descr="estado"/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3295015" y="3483610"/>
            <a:ext cx="675640" cy="675640"/>
          </a:xfrm>
          <a:prstGeom prst="rect">
            <a:avLst/>
          </a:prstGeom>
        </p:spPr>
      </p:pic>
      <p:pic>
        <p:nvPicPr>
          <p:cNvPr id="51" name="Imagen 50" descr="actividad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710" y="3542245"/>
            <a:ext cx="464400" cy="464400"/>
          </a:xfrm>
          <a:prstGeom prst="rect">
            <a:avLst/>
          </a:prstGeom>
          <a:effectLst>
            <a:glow rad="355600">
              <a:schemeClr val="bg1">
                <a:alpha val="49000"/>
              </a:schemeClr>
            </a:glow>
          </a:effectLst>
        </p:spPr>
      </p:pic>
      <p:pic>
        <p:nvPicPr>
          <p:cNvPr id="52" name="Marcador de posición de contenido 21" descr="proces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280" y="3541610"/>
            <a:ext cx="464400" cy="464400"/>
          </a:xfrm>
          <a:prstGeom prst="rect">
            <a:avLst/>
          </a:prstGeom>
          <a:effectLst>
            <a:glow rad="355600">
              <a:schemeClr val="bg1">
                <a:alpha val="49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5" name="Rectángulo 4"/>
          <p:cNvSpPr/>
          <p:nvPr/>
        </p:nvSpPr>
        <p:spPr>
          <a:xfrm>
            <a:off x="629285" y="1197610"/>
            <a:ext cx="8058785" cy="43770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6" name="Marcador de posición de contenido 5" descr="D:\Documents\UNI\TERCER SEMESTRE\Imagenes presentación\AC1.jpegAC1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969010" y="1431290"/>
            <a:ext cx="7446010" cy="3938905"/>
          </a:xfrm>
          <a:prstGeom prst="rect">
            <a:avLst/>
          </a:prstGeom>
        </p:spPr>
      </p:pic>
      <p:sp>
        <p:nvSpPr>
          <p:cNvPr id="28" name="Cuadro de texto 27"/>
          <p:cNvSpPr txBox="1"/>
          <p:nvPr/>
        </p:nvSpPr>
        <p:spPr>
          <a:xfrm>
            <a:off x="629285" y="365125"/>
            <a:ext cx="8959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ACTIVIDADES</a:t>
            </a:r>
            <a:endParaRPr lang="es-ES" altLang="es-MX" sz="3600"/>
          </a:p>
        </p:txBody>
      </p:sp>
      <p:sp>
        <p:nvSpPr>
          <p:cNvPr id="8" name="Cuadro de texto 7"/>
          <p:cNvSpPr txBox="1"/>
          <p:nvPr/>
        </p:nvSpPr>
        <p:spPr>
          <a:xfrm>
            <a:off x="628650" y="5791200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COMPRA PRODUCTO</a:t>
            </a:r>
            <a:r>
              <a:rPr lang="es-ES" altLang="es-MX" sz="3600"/>
              <a:t> </a:t>
            </a:r>
            <a:endParaRPr lang="es-ES" altLang="es-MX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5" name="Rectángulo 4"/>
          <p:cNvSpPr/>
          <p:nvPr/>
        </p:nvSpPr>
        <p:spPr>
          <a:xfrm>
            <a:off x="629285" y="1197610"/>
            <a:ext cx="8058785" cy="43770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6" name="Marcador de posición de contenido 5" descr="D:\Documents\UNI\TERCER SEMESTRE\Imagenes presentación\AC2.jpegAC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901065" y="1431290"/>
            <a:ext cx="7342505" cy="3938905"/>
          </a:xfrm>
          <a:prstGeom prst="rect">
            <a:avLst/>
          </a:prstGeom>
        </p:spPr>
      </p:pic>
      <p:sp>
        <p:nvSpPr>
          <p:cNvPr id="28" name="Cuadro de texto 27"/>
          <p:cNvSpPr txBox="1"/>
          <p:nvPr/>
        </p:nvSpPr>
        <p:spPr>
          <a:xfrm>
            <a:off x="629285" y="365125"/>
            <a:ext cx="8959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ACTIVIDADES</a:t>
            </a:r>
            <a:endParaRPr lang="es-ES" altLang="es-MX" sz="3600"/>
          </a:p>
        </p:txBody>
      </p:sp>
      <p:sp>
        <p:nvSpPr>
          <p:cNvPr id="8" name="Cuadro de texto 7"/>
          <p:cNvSpPr txBox="1"/>
          <p:nvPr/>
        </p:nvSpPr>
        <p:spPr>
          <a:xfrm>
            <a:off x="628650" y="5791200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REGISTRO</a:t>
            </a:r>
            <a:r>
              <a:rPr lang="es-ES" altLang="es-MX" sz="3600"/>
              <a:t> </a:t>
            </a:r>
            <a:endParaRPr lang="es-ES" altLang="es-MX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ítulo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27" name="Rectángulo 26"/>
          <p:cNvSpPr/>
          <p:nvPr/>
        </p:nvSpPr>
        <p:spPr>
          <a:xfrm>
            <a:off x="0" y="0"/>
            <a:ext cx="2711450" cy="6857365"/>
          </a:xfrm>
          <a:prstGeom prst="rect">
            <a:avLst/>
          </a:prstGeom>
          <a:solidFill>
            <a:schemeClr val="accent3">
              <a:alpha val="3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6" name="Forma libre 35"/>
          <p:cNvSpPr/>
          <p:nvPr/>
        </p:nvSpPr>
        <p:spPr>
          <a:xfrm>
            <a:off x="5030654" y="2058820"/>
            <a:ext cx="3374304" cy="343029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314" h="5402">
                <a:moveTo>
                  <a:pt x="2661" y="621"/>
                </a:moveTo>
                <a:cubicBezTo>
                  <a:pt x="1613" y="621"/>
                  <a:pt x="763" y="1552"/>
                  <a:pt x="763" y="2702"/>
                </a:cubicBezTo>
                <a:cubicBezTo>
                  <a:pt x="763" y="3851"/>
                  <a:pt x="1613" y="4783"/>
                  <a:pt x="2661" y="4783"/>
                </a:cubicBezTo>
                <a:cubicBezTo>
                  <a:pt x="3709" y="4783"/>
                  <a:pt x="4559" y="3851"/>
                  <a:pt x="4559" y="2702"/>
                </a:cubicBezTo>
                <a:cubicBezTo>
                  <a:pt x="4559" y="1552"/>
                  <a:pt x="3709" y="621"/>
                  <a:pt x="2661" y="621"/>
                </a:cubicBezTo>
                <a:close/>
                <a:moveTo>
                  <a:pt x="3337" y="0"/>
                </a:moveTo>
                <a:lnTo>
                  <a:pt x="3347" y="3"/>
                </a:lnTo>
                <a:cubicBezTo>
                  <a:pt x="4289" y="249"/>
                  <a:pt x="5036" y="992"/>
                  <a:pt x="5300" y="1941"/>
                </a:cubicBezTo>
                <a:lnTo>
                  <a:pt x="5314" y="1992"/>
                </a:lnTo>
                <a:lnTo>
                  <a:pt x="5306" y="1993"/>
                </a:lnTo>
                <a:cubicBezTo>
                  <a:pt x="4969" y="2053"/>
                  <a:pt x="4714" y="2348"/>
                  <a:pt x="4714" y="2702"/>
                </a:cubicBezTo>
                <a:cubicBezTo>
                  <a:pt x="4714" y="3056"/>
                  <a:pt x="4969" y="3350"/>
                  <a:pt x="5306" y="3411"/>
                </a:cubicBezTo>
                <a:lnTo>
                  <a:pt x="5314" y="3412"/>
                </a:lnTo>
                <a:lnTo>
                  <a:pt x="5300" y="3463"/>
                </a:lnTo>
                <a:cubicBezTo>
                  <a:pt x="5036" y="4412"/>
                  <a:pt x="4289" y="5155"/>
                  <a:pt x="3347" y="5401"/>
                </a:cubicBezTo>
                <a:lnTo>
                  <a:pt x="3343" y="5402"/>
                </a:lnTo>
                <a:lnTo>
                  <a:pt x="3337" y="5386"/>
                </a:lnTo>
                <a:cubicBezTo>
                  <a:pt x="3236" y="5111"/>
                  <a:pt x="2971" y="4914"/>
                  <a:pt x="2661" y="4914"/>
                </a:cubicBezTo>
                <a:cubicBezTo>
                  <a:pt x="2350" y="4914"/>
                  <a:pt x="2085" y="5111"/>
                  <a:pt x="1984" y="5386"/>
                </a:cubicBezTo>
                <a:lnTo>
                  <a:pt x="1979" y="5402"/>
                </a:lnTo>
                <a:lnTo>
                  <a:pt x="1968" y="5399"/>
                </a:lnTo>
                <a:cubicBezTo>
                  <a:pt x="1008" y="5145"/>
                  <a:pt x="252" y="4375"/>
                  <a:pt x="5" y="3398"/>
                </a:cubicBezTo>
                <a:lnTo>
                  <a:pt x="0" y="3378"/>
                </a:lnTo>
                <a:lnTo>
                  <a:pt x="16" y="3372"/>
                </a:lnTo>
                <a:cubicBezTo>
                  <a:pt x="283" y="3267"/>
                  <a:pt x="472" y="3006"/>
                  <a:pt x="472" y="2702"/>
                </a:cubicBezTo>
                <a:cubicBezTo>
                  <a:pt x="472" y="2397"/>
                  <a:pt x="283" y="2137"/>
                  <a:pt x="16" y="2032"/>
                </a:cubicBezTo>
                <a:lnTo>
                  <a:pt x="0" y="2026"/>
                </a:lnTo>
                <a:lnTo>
                  <a:pt x="7" y="1997"/>
                </a:lnTo>
                <a:cubicBezTo>
                  <a:pt x="257" y="1021"/>
                  <a:pt x="1015" y="254"/>
                  <a:pt x="1976" y="3"/>
                </a:cubicBezTo>
                <a:lnTo>
                  <a:pt x="1985" y="0"/>
                </a:lnTo>
                <a:lnTo>
                  <a:pt x="1991" y="16"/>
                </a:lnTo>
                <a:cubicBezTo>
                  <a:pt x="2096" y="283"/>
                  <a:pt x="2356" y="472"/>
                  <a:pt x="2661" y="472"/>
                </a:cubicBezTo>
                <a:cubicBezTo>
                  <a:pt x="2965" y="472"/>
                  <a:pt x="3225" y="283"/>
                  <a:pt x="3331" y="16"/>
                </a:cubicBezTo>
                <a:lnTo>
                  <a:pt x="3337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altLang="en-US"/>
          </a:p>
        </p:txBody>
      </p:sp>
      <p:sp>
        <p:nvSpPr>
          <p:cNvPr id="42" name="Óvalo 41"/>
          <p:cNvSpPr/>
          <p:nvPr/>
        </p:nvSpPr>
        <p:spPr>
          <a:xfrm>
            <a:off x="6317615" y="1544955"/>
            <a:ext cx="800100" cy="72644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3" name="Óvalo 42"/>
          <p:cNvSpPr/>
          <p:nvPr/>
        </p:nvSpPr>
        <p:spPr>
          <a:xfrm>
            <a:off x="4427220" y="3410585"/>
            <a:ext cx="800100" cy="726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4" name="Óvalo 43"/>
          <p:cNvSpPr/>
          <p:nvPr/>
        </p:nvSpPr>
        <p:spPr>
          <a:xfrm>
            <a:off x="6317615" y="5287010"/>
            <a:ext cx="800100" cy="726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5" name="Óvalo 44"/>
          <p:cNvSpPr/>
          <p:nvPr/>
        </p:nvSpPr>
        <p:spPr>
          <a:xfrm>
            <a:off x="8150225" y="3410585"/>
            <a:ext cx="800100" cy="726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6" name="Cuadro de texto 45"/>
          <p:cNvSpPr txBox="1"/>
          <p:nvPr/>
        </p:nvSpPr>
        <p:spPr>
          <a:xfrm>
            <a:off x="162560" y="365125"/>
            <a:ext cx="8025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ESTADOS</a:t>
            </a:r>
            <a:r>
              <a:rPr lang="es-ES" altLang="es-MX" sz="3600"/>
              <a:t> </a:t>
            </a:r>
            <a:endParaRPr lang="es-ES" altLang="es-MX" sz="3600"/>
          </a:p>
        </p:txBody>
      </p:sp>
      <p:pic>
        <p:nvPicPr>
          <p:cNvPr id="100" name="Marcador de posición de contenido 99"/>
          <p:cNvPicPr>
            <a:picLocks noGrp="1" noChangeAspect="1"/>
          </p:cNvPicPr>
          <p:nvPr>
            <p:ph sz="half" idx="1"/>
          </p:nvPr>
        </p:nvPicPr>
        <p:blipFill>
          <a:blip r:embed="rId1">
            <a:alphaModFix amt="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77560" y="3483610"/>
            <a:ext cx="771525" cy="579755"/>
          </a:xfrm>
          <a:prstGeom prst="rect">
            <a:avLst/>
          </a:prstGeom>
          <a:noFill/>
          <a:effectLst>
            <a:glow rad="355600">
              <a:schemeClr val="bg1">
                <a:alpha val="49000"/>
              </a:schemeClr>
            </a:glow>
          </a:effectLst>
        </p:spPr>
      </p:pic>
      <p:pic>
        <p:nvPicPr>
          <p:cNvPr id="49" name="Marcador de posición de contenido 19" descr="estado"/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4489450" y="3435350"/>
            <a:ext cx="675640" cy="675640"/>
          </a:xfrm>
          <a:prstGeom prst="rect">
            <a:avLst/>
          </a:prstGeom>
        </p:spPr>
      </p:pic>
      <p:pic>
        <p:nvPicPr>
          <p:cNvPr id="51" name="Imagen 50" descr="actividades"/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5790145" y="3493985"/>
            <a:ext cx="464400" cy="464400"/>
          </a:xfrm>
          <a:prstGeom prst="rect">
            <a:avLst/>
          </a:prstGeom>
          <a:effectLst>
            <a:glow rad="355600">
              <a:schemeClr val="bg1">
                <a:alpha val="49000"/>
              </a:schemeClr>
            </a:glow>
          </a:effectLst>
        </p:spPr>
      </p:pic>
      <p:pic>
        <p:nvPicPr>
          <p:cNvPr id="52" name="Marcador de posición de contenido 21" descr="proces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715" y="3493350"/>
            <a:ext cx="464400" cy="464400"/>
          </a:xfrm>
          <a:prstGeom prst="rect">
            <a:avLst/>
          </a:prstGeom>
          <a:effectLst>
            <a:glow rad="355600">
              <a:schemeClr val="bg1">
                <a:alpha val="49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5" name="Rectángulo 4"/>
          <p:cNvSpPr/>
          <p:nvPr/>
        </p:nvSpPr>
        <p:spPr>
          <a:xfrm>
            <a:off x="629285" y="1197610"/>
            <a:ext cx="8058785" cy="43770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6" name="Marcador de posición de contenido 5" descr="estado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1431290"/>
            <a:ext cx="7583170" cy="3938905"/>
          </a:xfrm>
          <a:prstGeom prst="rect">
            <a:avLst/>
          </a:prstGeom>
        </p:spPr>
      </p:pic>
      <p:sp>
        <p:nvSpPr>
          <p:cNvPr id="28" name="Cuadro de texto 27"/>
          <p:cNvSpPr txBox="1"/>
          <p:nvPr/>
        </p:nvSpPr>
        <p:spPr>
          <a:xfrm>
            <a:off x="629285" y="365125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ESTADOS</a:t>
            </a:r>
            <a:endParaRPr lang="es-ES" altLang="es-MX" sz="3600"/>
          </a:p>
        </p:txBody>
      </p:sp>
      <p:sp>
        <p:nvSpPr>
          <p:cNvPr id="8" name="Cuadro de texto 7"/>
          <p:cNvSpPr txBox="1"/>
          <p:nvPr/>
        </p:nvSpPr>
        <p:spPr>
          <a:xfrm>
            <a:off x="628650" y="5791200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COMPRA PRODUCTO</a:t>
            </a:r>
            <a:r>
              <a:rPr lang="es-ES" altLang="es-MX" sz="3600"/>
              <a:t> </a:t>
            </a:r>
            <a:endParaRPr lang="es-ES" altLang="es-MX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5" name="Rectángulo 4"/>
          <p:cNvSpPr/>
          <p:nvPr/>
        </p:nvSpPr>
        <p:spPr>
          <a:xfrm>
            <a:off x="629285" y="1197610"/>
            <a:ext cx="8058785" cy="43770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6" name="Marcador de posición de contenido 5" descr="D:\Documents\UNI\TERCER SEMESTRE\Imagenes presentación\estado 2.jpegestado 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42010" y="1661795"/>
            <a:ext cx="7598410" cy="3471545"/>
          </a:xfrm>
          <a:prstGeom prst="rect">
            <a:avLst/>
          </a:prstGeom>
        </p:spPr>
      </p:pic>
      <p:sp>
        <p:nvSpPr>
          <p:cNvPr id="28" name="Cuadro de texto 27"/>
          <p:cNvSpPr txBox="1"/>
          <p:nvPr/>
        </p:nvSpPr>
        <p:spPr>
          <a:xfrm>
            <a:off x="629285" y="365125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ESTADOS</a:t>
            </a:r>
            <a:endParaRPr lang="es-ES" altLang="es-MX" sz="3600"/>
          </a:p>
        </p:txBody>
      </p:sp>
      <p:sp>
        <p:nvSpPr>
          <p:cNvPr id="8" name="Cuadro de texto 7"/>
          <p:cNvSpPr txBox="1"/>
          <p:nvPr/>
        </p:nvSpPr>
        <p:spPr>
          <a:xfrm>
            <a:off x="628650" y="5791200"/>
            <a:ext cx="653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REGISTRO</a:t>
            </a:r>
            <a:endParaRPr lang="es-ES" altLang="es-MX" sz="36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175895" y="2419985"/>
            <a:ext cx="3136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GENERALES Y ESPECIFICOS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98595" y="55880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4289425" y="82867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Objetivos</a:t>
            </a:r>
            <a:b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Generales: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98595" y="378968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14" name="Cuadro de texto 13"/>
          <p:cNvSpPr txBox="1"/>
          <p:nvPr/>
        </p:nvSpPr>
        <p:spPr>
          <a:xfrm>
            <a:off x="4288790" y="405955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Objetivos</a:t>
            </a:r>
            <a:b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Específicos</a:t>
            </a: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ítulo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27" name="Rectángulo 26"/>
          <p:cNvSpPr/>
          <p:nvPr/>
        </p:nvSpPr>
        <p:spPr>
          <a:xfrm>
            <a:off x="0" y="0"/>
            <a:ext cx="2711450" cy="6857365"/>
          </a:xfrm>
          <a:prstGeom prst="rect">
            <a:avLst/>
          </a:prstGeom>
          <a:solidFill>
            <a:schemeClr val="accent3">
              <a:alpha val="3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6" name="Forma libre 35"/>
          <p:cNvSpPr/>
          <p:nvPr/>
        </p:nvSpPr>
        <p:spPr>
          <a:xfrm>
            <a:off x="5030654" y="2058820"/>
            <a:ext cx="3374304" cy="343029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314" h="5402">
                <a:moveTo>
                  <a:pt x="2661" y="621"/>
                </a:moveTo>
                <a:cubicBezTo>
                  <a:pt x="1613" y="621"/>
                  <a:pt x="763" y="1552"/>
                  <a:pt x="763" y="2702"/>
                </a:cubicBezTo>
                <a:cubicBezTo>
                  <a:pt x="763" y="3851"/>
                  <a:pt x="1613" y="4783"/>
                  <a:pt x="2661" y="4783"/>
                </a:cubicBezTo>
                <a:cubicBezTo>
                  <a:pt x="3709" y="4783"/>
                  <a:pt x="4559" y="3851"/>
                  <a:pt x="4559" y="2702"/>
                </a:cubicBezTo>
                <a:cubicBezTo>
                  <a:pt x="4559" y="1552"/>
                  <a:pt x="3709" y="621"/>
                  <a:pt x="2661" y="621"/>
                </a:cubicBezTo>
                <a:close/>
                <a:moveTo>
                  <a:pt x="3337" y="0"/>
                </a:moveTo>
                <a:lnTo>
                  <a:pt x="3347" y="3"/>
                </a:lnTo>
                <a:cubicBezTo>
                  <a:pt x="4289" y="249"/>
                  <a:pt x="5036" y="992"/>
                  <a:pt x="5300" y="1941"/>
                </a:cubicBezTo>
                <a:lnTo>
                  <a:pt x="5314" y="1992"/>
                </a:lnTo>
                <a:lnTo>
                  <a:pt x="5306" y="1993"/>
                </a:lnTo>
                <a:cubicBezTo>
                  <a:pt x="4969" y="2053"/>
                  <a:pt x="4714" y="2348"/>
                  <a:pt x="4714" y="2702"/>
                </a:cubicBezTo>
                <a:cubicBezTo>
                  <a:pt x="4714" y="3056"/>
                  <a:pt x="4969" y="3350"/>
                  <a:pt x="5306" y="3411"/>
                </a:cubicBezTo>
                <a:lnTo>
                  <a:pt x="5314" y="3412"/>
                </a:lnTo>
                <a:lnTo>
                  <a:pt x="5300" y="3463"/>
                </a:lnTo>
                <a:cubicBezTo>
                  <a:pt x="5036" y="4412"/>
                  <a:pt x="4289" y="5155"/>
                  <a:pt x="3347" y="5401"/>
                </a:cubicBezTo>
                <a:lnTo>
                  <a:pt x="3343" y="5402"/>
                </a:lnTo>
                <a:lnTo>
                  <a:pt x="3337" y="5386"/>
                </a:lnTo>
                <a:cubicBezTo>
                  <a:pt x="3236" y="5111"/>
                  <a:pt x="2971" y="4914"/>
                  <a:pt x="2661" y="4914"/>
                </a:cubicBezTo>
                <a:cubicBezTo>
                  <a:pt x="2350" y="4914"/>
                  <a:pt x="2085" y="5111"/>
                  <a:pt x="1984" y="5386"/>
                </a:cubicBezTo>
                <a:lnTo>
                  <a:pt x="1979" y="5402"/>
                </a:lnTo>
                <a:lnTo>
                  <a:pt x="1968" y="5399"/>
                </a:lnTo>
                <a:cubicBezTo>
                  <a:pt x="1008" y="5145"/>
                  <a:pt x="252" y="4375"/>
                  <a:pt x="5" y="3398"/>
                </a:cubicBezTo>
                <a:lnTo>
                  <a:pt x="0" y="3378"/>
                </a:lnTo>
                <a:lnTo>
                  <a:pt x="16" y="3372"/>
                </a:lnTo>
                <a:cubicBezTo>
                  <a:pt x="283" y="3267"/>
                  <a:pt x="472" y="3006"/>
                  <a:pt x="472" y="2702"/>
                </a:cubicBezTo>
                <a:cubicBezTo>
                  <a:pt x="472" y="2397"/>
                  <a:pt x="283" y="2137"/>
                  <a:pt x="16" y="2032"/>
                </a:cubicBezTo>
                <a:lnTo>
                  <a:pt x="0" y="2026"/>
                </a:lnTo>
                <a:lnTo>
                  <a:pt x="7" y="1997"/>
                </a:lnTo>
                <a:cubicBezTo>
                  <a:pt x="257" y="1021"/>
                  <a:pt x="1015" y="254"/>
                  <a:pt x="1976" y="3"/>
                </a:cubicBezTo>
                <a:lnTo>
                  <a:pt x="1985" y="0"/>
                </a:lnTo>
                <a:lnTo>
                  <a:pt x="1991" y="16"/>
                </a:lnTo>
                <a:cubicBezTo>
                  <a:pt x="2096" y="283"/>
                  <a:pt x="2356" y="472"/>
                  <a:pt x="2661" y="472"/>
                </a:cubicBezTo>
                <a:cubicBezTo>
                  <a:pt x="2965" y="472"/>
                  <a:pt x="3225" y="283"/>
                  <a:pt x="3331" y="16"/>
                </a:cubicBezTo>
                <a:lnTo>
                  <a:pt x="3337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altLang="en-US"/>
          </a:p>
        </p:txBody>
      </p:sp>
      <p:sp>
        <p:nvSpPr>
          <p:cNvPr id="42" name="Óvalo 41"/>
          <p:cNvSpPr/>
          <p:nvPr/>
        </p:nvSpPr>
        <p:spPr>
          <a:xfrm>
            <a:off x="6317615" y="1544955"/>
            <a:ext cx="800100" cy="72644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3" name="Óvalo 42"/>
          <p:cNvSpPr/>
          <p:nvPr/>
        </p:nvSpPr>
        <p:spPr>
          <a:xfrm>
            <a:off x="4427220" y="3410585"/>
            <a:ext cx="800100" cy="726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4" name="Óvalo 43"/>
          <p:cNvSpPr/>
          <p:nvPr/>
        </p:nvSpPr>
        <p:spPr>
          <a:xfrm>
            <a:off x="6317615" y="5287010"/>
            <a:ext cx="800100" cy="726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5" name="Óvalo 44"/>
          <p:cNvSpPr/>
          <p:nvPr/>
        </p:nvSpPr>
        <p:spPr>
          <a:xfrm>
            <a:off x="8150225" y="3410585"/>
            <a:ext cx="800100" cy="726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46" name="Cuadro de texto 45"/>
          <p:cNvSpPr txBox="1"/>
          <p:nvPr/>
        </p:nvSpPr>
        <p:spPr>
          <a:xfrm>
            <a:off x="162560" y="365125"/>
            <a:ext cx="8025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DESPLIEGUE</a:t>
            </a:r>
            <a:r>
              <a:rPr lang="es-ES" altLang="es-MX" sz="3600"/>
              <a:t> </a:t>
            </a:r>
            <a:endParaRPr lang="es-ES" altLang="es-MX" sz="3600"/>
          </a:p>
        </p:txBody>
      </p:sp>
      <p:pic>
        <p:nvPicPr>
          <p:cNvPr id="100" name="Marcador de posición de contenido 99"/>
          <p:cNvPicPr>
            <a:picLocks noGrp="1" noChangeAspect="1"/>
          </p:cNvPicPr>
          <p:nvPr>
            <p:ph sz="half" idx="1"/>
          </p:nvPr>
        </p:nvPicPr>
        <p:blipFill>
          <a:blip r:embed="rId1">
            <a:alphaModFix amt="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77560" y="3483610"/>
            <a:ext cx="771525" cy="579755"/>
          </a:xfrm>
          <a:prstGeom prst="rect">
            <a:avLst/>
          </a:prstGeom>
          <a:noFill/>
          <a:effectLst>
            <a:glow rad="355600">
              <a:schemeClr val="bg1">
                <a:alpha val="49000"/>
              </a:schemeClr>
            </a:glow>
          </a:effectLst>
        </p:spPr>
      </p:pic>
      <p:pic>
        <p:nvPicPr>
          <p:cNvPr id="49" name="Marcador de posición de contenido 19" descr="estado"/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5579110" y="3461385"/>
            <a:ext cx="675640" cy="675640"/>
          </a:xfrm>
          <a:prstGeom prst="rect">
            <a:avLst/>
          </a:prstGeom>
        </p:spPr>
      </p:pic>
      <p:pic>
        <p:nvPicPr>
          <p:cNvPr id="51" name="Imagen 50" descr="actividades"/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5790145" y="3493985"/>
            <a:ext cx="464400" cy="464400"/>
          </a:xfrm>
          <a:prstGeom prst="rect">
            <a:avLst/>
          </a:prstGeom>
          <a:effectLst>
            <a:glow rad="355600">
              <a:schemeClr val="bg1">
                <a:alpha val="49000"/>
              </a:schemeClr>
            </a:glow>
          </a:effectLst>
        </p:spPr>
      </p:pic>
      <p:pic>
        <p:nvPicPr>
          <p:cNvPr id="52" name="Marcador de posición de contenido 21" descr="proces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75" y="3519385"/>
            <a:ext cx="464400" cy="464400"/>
          </a:xfrm>
          <a:prstGeom prst="rect">
            <a:avLst/>
          </a:prstGeom>
          <a:effectLst>
            <a:glow rad="355600">
              <a:schemeClr val="bg1">
                <a:alpha val="49000"/>
              </a:schemeClr>
            </a:glow>
          </a:effectLst>
        </p:spPr>
      </p:pic>
      <p:sp>
        <p:nvSpPr>
          <p:cNvPr id="2" name="Cuadro de texto 1"/>
          <p:cNvSpPr txBox="1"/>
          <p:nvPr/>
        </p:nvSpPr>
        <p:spPr>
          <a:xfrm>
            <a:off x="162560" y="6013450"/>
            <a:ext cx="8025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PAQUETES</a:t>
            </a:r>
            <a:endParaRPr lang="es-ES" altLang="es-MX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5" name="Rectángulo 4"/>
          <p:cNvSpPr/>
          <p:nvPr/>
        </p:nvSpPr>
        <p:spPr>
          <a:xfrm>
            <a:off x="629285" y="1197610"/>
            <a:ext cx="8058785" cy="43770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6" name="Marcador de posición de contenido 5" descr="D:\Downloads\WhatsApp Image 2022-11-08 at 8.58.05 PM.jpegWhatsApp Image 2022-11-08 at 8.58.05 PM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09625" y="1423035"/>
            <a:ext cx="7698105" cy="4012565"/>
          </a:xfrm>
          <a:prstGeom prst="rect">
            <a:avLst/>
          </a:prstGeom>
        </p:spPr>
      </p:pic>
      <p:sp>
        <p:nvSpPr>
          <p:cNvPr id="28" name="Cuadro de texto 27"/>
          <p:cNvSpPr txBox="1"/>
          <p:nvPr/>
        </p:nvSpPr>
        <p:spPr>
          <a:xfrm>
            <a:off x="629285" y="365125"/>
            <a:ext cx="8959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DESPLIEGUE</a:t>
            </a:r>
            <a:endParaRPr lang="es-ES" altLang="es-MX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5" name="Rectángulo 4"/>
          <p:cNvSpPr/>
          <p:nvPr/>
        </p:nvSpPr>
        <p:spPr>
          <a:xfrm>
            <a:off x="629285" y="1197610"/>
            <a:ext cx="8058785" cy="43770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6" name="Marcador de posición de contenido 5" descr="D:\Documents\UNI\TERCER SEMESTRE\Imagenes presentación\WhatsApp Image 2022-11-01 at 6.57.56 PM.jpegWhatsApp Image 2022-11-01 at 6.57.56 PM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946785" y="1332865"/>
            <a:ext cx="7452360" cy="4125595"/>
          </a:xfrm>
          <a:prstGeom prst="rect">
            <a:avLst/>
          </a:prstGeom>
        </p:spPr>
      </p:pic>
      <p:sp>
        <p:nvSpPr>
          <p:cNvPr id="28" name="Cuadro de texto 27"/>
          <p:cNvSpPr txBox="1"/>
          <p:nvPr/>
        </p:nvSpPr>
        <p:spPr>
          <a:xfrm>
            <a:off x="629285" y="365125"/>
            <a:ext cx="8959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DIAGRAMA DE PAQUETES</a:t>
            </a:r>
            <a:endParaRPr lang="es-ES" altLang="es-MX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561975" y="3143885"/>
            <a:ext cx="31362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RUTA COCREAR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98595" y="290195"/>
            <a:ext cx="4582160" cy="1861185"/>
          </a:xfrm>
          <a:prstGeom prst="rect">
            <a:avLst/>
          </a:prstGeom>
          <a:noFill/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4289425" y="560070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Fase </a:t>
            </a:r>
            <a:endParaRPr lang="es-ES" altLang="es-MX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Comprender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96690" y="2498725"/>
            <a:ext cx="4582160" cy="1861185"/>
          </a:xfrm>
          <a:prstGeom prst="rect">
            <a:avLst/>
          </a:prstGeom>
          <a:noFill/>
          <a:ln w="28575" cmpd="sng">
            <a:solidFill>
              <a:srgbClr val="DF9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14" name="Cuadro de texto 13"/>
          <p:cNvSpPr txBox="1"/>
          <p:nvPr/>
        </p:nvSpPr>
        <p:spPr>
          <a:xfrm>
            <a:off x="4287520" y="276796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Fase </a:t>
            </a:r>
            <a:b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Crear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97325" y="4707255"/>
            <a:ext cx="4582160" cy="1861185"/>
          </a:xfrm>
          <a:prstGeom prst="rect">
            <a:avLst/>
          </a:prstGeom>
          <a:noFill/>
          <a:ln w="28575" cmpd="sng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4287520" y="497649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Fase </a:t>
            </a:r>
            <a:endParaRPr lang="es-ES" altLang="es-MX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Armar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484505" y="452120"/>
            <a:ext cx="9563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1.) ANALISIS DE LA EXPERIENCIA DEL USUARIO</a:t>
            </a:r>
            <a:br>
              <a:rPr lang="es-ES" altLang="es-MX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altLang="es-MX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– FASE COMPRENDER</a:t>
            </a:r>
            <a:endParaRPr lang="es-ES" altLang="es-MX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84505" y="1366520"/>
            <a:ext cx="8299450" cy="512445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8" name="image1.jpe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1503680"/>
            <a:ext cx="7887335" cy="485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561975" y="3143885"/>
            <a:ext cx="31362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RUTA COCREAR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98595" y="290195"/>
            <a:ext cx="4582160" cy="1861185"/>
          </a:xfrm>
          <a:prstGeom prst="rect">
            <a:avLst/>
          </a:prstGeom>
          <a:noFill/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4289425" y="560070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Fase </a:t>
            </a:r>
            <a:endParaRPr lang="es-ES" altLang="es-MX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Comprender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99230" y="2498725"/>
            <a:ext cx="4582160" cy="1861185"/>
          </a:xfrm>
          <a:prstGeom prst="rect">
            <a:avLst/>
          </a:prstGeom>
          <a:noFill/>
          <a:ln w="28575" cmpd="sng">
            <a:solidFill>
              <a:srgbClr val="DF9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14" name="Cuadro de texto 13"/>
          <p:cNvSpPr txBox="1"/>
          <p:nvPr/>
        </p:nvSpPr>
        <p:spPr>
          <a:xfrm>
            <a:off x="4287520" y="276796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Fase </a:t>
            </a:r>
            <a:b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Crear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97325" y="4745355"/>
            <a:ext cx="4582160" cy="1861185"/>
          </a:xfrm>
          <a:prstGeom prst="rect">
            <a:avLst/>
          </a:prstGeom>
          <a:noFill/>
          <a:ln w="28575" cmpd="sng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4287520" y="501459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Fase </a:t>
            </a:r>
            <a:endParaRPr lang="es-ES" altLang="es-MX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Armar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484505" y="684530"/>
            <a:ext cx="9563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2.) ANALYTICAL PROCESS – FASE CREAR</a:t>
            </a:r>
            <a:endParaRPr lang="es-ES" altLang="es-MX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84505" y="1366520"/>
            <a:ext cx="8299450" cy="512445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solidFill>
              <a:srgbClr val="DF9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2" name="image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1461135"/>
            <a:ext cx="7886700" cy="4935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561975" y="3143885"/>
            <a:ext cx="31362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RUTA COCREAR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98595" y="290195"/>
            <a:ext cx="4582160" cy="1861185"/>
          </a:xfrm>
          <a:prstGeom prst="rect">
            <a:avLst/>
          </a:prstGeom>
          <a:noFill/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4289425" y="560070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Fase </a:t>
            </a:r>
            <a:endParaRPr lang="es-ES" altLang="es-MX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Comprender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99230" y="2498725"/>
            <a:ext cx="4582160" cy="1861185"/>
          </a:xfrm>
          <a:prstGeom prst="rect">
            <a:avLst/>
          </a:prstGeom>
          <a:noFill/>
          <a:ln w="28575" cmpd="sng">
            <a:solidFill>
              <a:srgbClr val="DF9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14" name="Cuadro de texto 13"/>
          <p:cNvSpPr txBox="1"/>
          <p:nvPr/>
        </p:nvSpPr>
        <p:spPr>
          <a:xfrm>
            <a:off x="4287520" y="276796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Fase </a:t>
            </a:r>
            <a:b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Crear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97325" y="4745355"/>
            <a:ext cx="4582160" cy="1861185"/>
          </a:xfrm>
          <a:prstGeom prst="rect">
            <a:avLst/>
          </a:prstGeom>
          <a:noFill/>
          <a:ln w="28575" cmpd="sng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4287520" y="501459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Fase </a:t>
            </a:r>
            <a:endParaRPr lang="es-ES" altLang="es-MX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Armar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422910" y="411480"/>
            <a:ext cx="586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HOJA DE RUTA – FASE ARMAR</a:t>
            </a:r>
            <a:endParaRPr lang="es-ES" altLang="es-MX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22910" y="1120775"/>
            <a:ext cx="8298000" cy="51228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pic>
        <p:nvPicPr>
          <p:cNvPr id="17" name="Imagen 1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1252855"/>
            <a:ext cx="7886700" cy="4799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22250" y="-437515"/>
            <a:ext cx="6075033" cy="1537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s-ES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ig Shoulders Display Bold"/>
              </a:rPr>
              <a:t>VOSVIEWER - FIGURA </a:t>
            </a:r>
            <a:r>
              <a:rPr lang="es-ES" altLang="en-US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ig Shoulders Display Bold"/>
              </a:rPr>
              <a:t>13</a:t>
            </a:r>
            <a:endParaRPr lang="es-ES" altLang="en-US" sz="4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ig Shoulders Display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224311" y="5695950"/>
            <a:ext cx="700142" cy="95250"/>
            <a:chOff x="0" y="0"/>
            <a:chExt cx="1867044" cy="2540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 flipH="1">
            <a:off x="4993640" y="0"/>
            <a:ext cx="76200" cy="6858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AutoShape 13"/>
          <p:cNvSpPr/>
          <p:nvPr/>
        </p:nvSpPr>
        <p:spPr>
          <a:xfrm>
            <a:off x="0" y="5396230"/>
            <a:ext cx="9250045" cy="762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4" name="TextBox 14"/>
          <p:cNvSpPr txBox="1"/>
          <p:nvPr/>
        </p:nvSpPr>
        <p:spPr>
          <a:xfrm rot="5400000">
            <a:off x="7239540" y="3523308"/>
            <a:ext cx="2581890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s-ES" altLang="en-US" sz="700" spc="49">
                <a:solidFill>
                  <a:srgbClr val="FFFFFF"/>
                </a:solidFill>
                <a:latin typeface="Lato" panose="020F0502020204030203"/>
              </a:rPr>
              <a:t>UNIVERSIDAD DE SAN BUENAVENUTRA</a:t>
            </a:r>
            <a:endParaRPr lang="es-ES" altLang="en-US" sz="700" spc="49">
              <a:solidFill>
                <a:srgbClr val="FFFFFF"/>
              </a:solidFill>
              <a:latin typeface="Lato" panose="020F05020202040302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39895" y="1396434"/>
            <a:ext cx="562130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2800" dirty="0">
                <a:solidFill>
                  <a:srgbClr val="FFFFFF"/>
                </a:solidFill>
                <a:latin typeface="Big Shoulders Display"/>
              </a:rPr>
              <a:t>0</a:t>
            </a:r>
            <a:r>
              <a:rPr lang="es-ES" altLang="en-US" sz="2800" dirty="0">
                <a:solidFill>
                  <a:srgbClr val="FFFFFF"/>
                </a:solidFill>
                <a:latin typeface="Big Shoulders Display"/>
              </a:rPr>
              <a:t>13</a:t>
            </a:r>
            <a:endParaRPr lang="es-ES" altLang="en-US" sz="2800" dirty="0">
              <a:solidFill>
                <a:srgbClr val="FFFFFF"/>
              </a:solidFill>
              <a:latin typeface="Big Shoulders Display"/>
            </a:endParaRPr>
          </a:p>
        </p:txBody>
      </p:sp>
      <p:pic>
        <p:nvPicPr>
          <p:cNvPr id="25" name="image13.jpeg" descr="A picture containing diagram&#10;&#10;Description automatically generated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250" y="1396365"/>
            <a:ext cx="4719320" cy="3543935"/>
          </a:xfrm>
          <a:prstGeom prst="rect">
            <a:avLst/>
          </a:prstGeom>
        </p:spPr>
      </p:pic>
      <p:sp>
        <p:nvSpPr>
          <p:cNvPr id="2" name="Cuadro de texto 1"/>
          <p:cNvSpPr txBox="1"/>
          <p:nvPr/>
        </p:nvSpPr>
        <p:spPr>
          <a:xfrm>
            <a:off x="5219700" y="1355725"/>
            <a:ext cx="3035300" cy="358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900" dirty="0">
                <a:solidFill>
                  <a:schemeClr val="bg1"/>
                </a:solidFill>
              </a:rPr>
              <a:t>En la ventana de tiempo usada (2019-2023) se evidencia que el país con la mayoría de las publicaciones es “united states” con 648 publicaciones.</a:t>
            </a:r>
            <a:br>
              <a:rPr lang="es-MX" altLang="en-US" sz="900" dirty="0">
                <a:solidFill>
                  <a:schemeClr val="bg1"/>
                </a:solidFill>
              </a:rPr>
            </a:br>
            <a:endParaRPr lang="es-MX" altLang="en-US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900" dirty="0">
                <a:solidFill>
                  <a:schemeClr val="bg1"/>
                </a:solidFill>
              </a:rPr>
              <a:t>En la ventana de tiempo usada (2019-2023) se evidencia que el segundo país con la mayoría de las publicaciones es “united kingdom” con 213 publicaciones.</a:t>
            </a:r>
            <a:br>
              <a:rPr lang="es-MX" altLang="en-US" sz="900" dirty="0">
                <a:solidFill>
                  <a:schemeClr val="bg1"/>
                </a:solidFill>
              </a:rPr>
            </a:br>
            <a:endParaRPr lang="es-MX" altLang="en-US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900" dirty="0">
                <a:solidFill>
                  <a:schemeClr val="bg1"/>
                </a:solidFill>
              </a:rPr>
              <a:t>En la ventana de tiempo usada (2019-2023) se evidencia que “Colombia” cuenta con 14 publicaciones.</a:t>
            </a:r>
            <a:br>
              <a:rPr lang="es-MX" altLang="en-US" sz="900" dirty="0">
                <a:solidFill>
                  <a:schemeClr val="bg1"/>
                </a:solidFill>
              </a:rPr>
            </a:br>
            <a:endParaRPr lang="es-MX" altLang="en-US" sz="9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800" dirty="0">
                <a:solidFill>
                  <a:schemeClr val="bg1"/>
                </a:solidFill>
              </a:rPr>
              <a:t>En la ventana de tiempo usada (2019-2023) se evidencia que la mayoría de los países realizaron la mayoría de las publicaciones en el año 2022.n la ventana de tiempo usada (2019-2023) se evidencia que el país con la mayoría de las publicaciones es “united states” con 648 publicaciones.</a:t>
            </a:r>
            <a:br>
              <a:rPr lang="es-MX" altLang="en-US" sz="800" dirty="0">
                <a:solidFill>
                  <a:schemeClr val="bg1"/>
                </a:solidFill>
              </a:rPr>
            </a:br>
            <a:endParaRPr lang="es-MX" altLang="en-US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altLang="es-MX" sz="800" dirty="0">
                <a:solidFill>
                  <a:schemeClr val="bg1"/>
                </a:solidFill>
              </a:rPr>
              <a:t>E</a:t>
            </a:r>
            <a:r>
              <a:rPr lang="es-MX" altLang="en-US" sz="800" dirty="0">
                <a:solidFill>
                  <a:schemeClr val="bg1"/>
                </a:solidFill>
              </a:rPr>
              <a:t>n la ventana de tiempo usada (2019-2023) se evidencia que el segundo país con la mayoría de las publicaciones es “united kingdom” con 213 publicaciones.</a:t>
            </a:r>
            <a:br>
              <a:rPr lang="es-MX" altLang="en-US" sz="800" dirty="0">
                <a:solidFill>
                  <a:schemeClr val="bg1"/>
                </a:solidFill>
              </a:rPr>
            </a:br>
            <a:endParaRPr lang="es-MX" altLang="en-US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800" dirty="0">
                <a:solidFill>
                  <a:schemeClr val="bg1"/>
                </a:solidFill>
              </a:rPr>
              <a:t>En la ventana de tiempo usada (2019-2023) se evidencia que “Colombia” cuenta con 14 publicaciones.</a:t>
            </a:r>
            <a:br>
              <a:rPr lang="es-MX" altLang="en-US" sz="800" dirty="0">
                <a:solidFill>
                  <a:schemeClr val="bg1"/>
                </a:solidFill>
              </a:rPr>
            </a:br>
            <a:endParaRPr lang="es-MX" altLang="en-US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800" dirty="0">
                <a:solidFill>
                  <a:schemeClr val="bg1"/>
                </a:solidFill>
              </a:rPr>
              <a:t>En la ventana de tiempo usada (2019-2023) se evidencia que la mayoría de los países realizaron la mayoría de las publicaciones en el año 2022.</a:t>
            </a:r>
            <a:endParaRPr lang="es-MX" alt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175895" y="2419985"/>
            <a:ext cx="3136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GENERALES Y ESPECIFICOS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410460" y="558800"/>
            <a:ext cx="6170295" cy="1861185"/>
          </a:xfrm>
          <a:prstGeom prst="rect">
            <a:avLst/>
          </a:prstGeom>
          <a:gradFill>
            <a:gsLst>
              <a:gs pos="0">
                <a:srgbClr val="007BD3"/>
              </a:gs>
              <a:gs pos="37000">
                <a:srgbClr val="034373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2" name="Cuadro de texto 1"/>
          <p:cNvSpPr txBox="1"/>
          <p:nvPr/>
        </p:nvSpPr>
        <p:spPr>
          <a:xfrm>
            <a:off x="2947035" y="797560"/>
            <a:ext cx="50971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2800">
                <a:solidFill>
                  <a:schemeClr val="bg1"/>
                </a:solidFill>
              </a:rPr>
              <a:t>Crear un aplicativo que permita la atención veterinaria remota por medios audiovisuales.</a:t>
            </a:r>
            <a:endParaRPr lang="es-ES" altLang="es-MX" sz="280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999600" y="379080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8" name="Cuadro de texto 7"/>
          <p:cNvSpPr txBox="1"/>
          <p:nvPr/>
        </p:nvSpPr>
        <p:spPr>
          <a:xfrm>
            <a:off x="4288790" y="405955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Objetivos</a:t>
            </a:r>
            <a:b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Específicos</a:t>
            </a: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4465" y="-437515"/>
            <a:ext cx="6338570" cy="1537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s-ES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ig Shoulders Display Bold"/>
              </a:rPr>
              <a:t>VOSVIEWER - FIGURA 39</a:t>
            </a:r>
            <a:endParaRPr lang="es-ES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ig Shoulders Display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224311" y="5695950"/>
            <a:ext cx="700142" cy="95250"/>
            <a:chOff x="0" y="0"/>
            <a:chExt cx="1867044" cy="2540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 flipH="1">
            <a:off x="4993640" y="-258792"/>
            <a:ext cx="76200" cy="6858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AutoShape 13"/>
          <p:cNvSpPr/>
          <p:nvPr/>
        </p:nvSpPr>
        <p:spPr>
          <a:xfrm>
            <a:off x="0" y="5396230"/>
            <a:ext cx="9250045" cy="762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4" name="TextBox 14"/>
          <p:cNvSpPr txBox="1"/>
          <p:nvPr/>
        </p:nvSpPr>
        <p:spPr>
          <a:xfrm rot="5400000">
            <a:off x="7239540" y="3523308"/>
            <a:ext cx="2581890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s-ES" altLang="en-US" sz="700" spc="49">
                <a:solidFill>
                  <a:srgbClr val="FFFFFF"/>
                </a:solidFill>
                <a:latin typeface="Lato" panose="020F0502020204030203"/>
              </a:rPr>
              <a:t>UNIVERSIDAD DE SAN BUENAVENUTRA</a:t>
            </a:r>
            <a:endParaRPr lang="es-ES" altLang="en-US" sz="700" spc="49">
              <a:solidFill>
                <a:srgbClr val="FFFFFF"/>
              </a:solidFill>
              <a:latin typeface="Lato" panose="020F05020202040302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49420" y="411549"/>
            <a:ext cx="562130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2800">
                <a:solidFill>
                  <a:srgbClr val="FFFFFF"/>
                </a:solidFill>
                <a:latin typeface="Big Shoulders Display"/>
              </a:rPr>
              <a:t>0</a:t>
            </a:r>
            <a:r>
              <a:rPr lang="es-ES" altLang="en-US" sz="2800">
                <a:solidFill>
                  <a:srgbClr val="FFFFFF"/>
                </a:solidFill>
                <a:latin typeface="Big Shoulders Display"/>
              </a:rPr>
              <a:t>39</a:t>
            </a:r>
            <a:endParaRPr lang="es-ES" altLang="en-US" sz="2800">
              <a:solidFill>
                <a:srgbClr val="FFFFFF"/>
              </a:solidFill>
              <a:latin typeface="Big Shoulders Display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5296535" y="1678940"/>
            <a:ext cx="30353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1000">
                <a:solidFill>
                  <a:schemeClr val="bg1"/>
                </a:solidFill>
              </a:rPr>
              <a:t>En la ventana de tiempo usada (2019-2023) se evidencia con mayor claridad en la Figura 39 que la fuente con mayores citaciones es “bmc health services research” con citaciones en 90 publicaciones.</a:t>
            </a:r>
            <a:endParaRPr lang="es-MX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1000">
                <a:solidFill>
                  <a:schemeClr val="bg1"/>
                </a:solidFill>
              </a:rPr>
              <a:t>En la ventana de tiempo usada (2019-2023) se evidencia que la mayoría de las citaciones de las fuentes fueron realizadas en el año 2022.</a:t>
            </a:r>
            <a:endParaRPr lang="es-MX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1000">
                <a:solidFill>
                  <a:schemeClr val="bg1"/>
                </a:solidFill>
              </a:rPr>
              <a:t>En la ventana de tiempo usada (2019-2023) respecto a la conclusión anterior se evidencia que 3 fuentes tienen citaciones correspondientes al año 2023 los cuales son “computer systems science and engineering”, “lecture notes in networks and systems”, “intelligent automation and soft computing”.</a:t>
            </a:r>
            <a:endParaRPr lang="es-MX" altLang="en-US" sz="1000">
              <a:solidFill>
                <a:schemeClr val="bg1"/>
              </a:solidFill>
            </a:endParaRPr>
          </a:p>
        </p:txBody>
      </p:sp>
      <p:pic>
        <p:nvPicPr>
          <p:cNvPr id="77" name="image39.jpeg" descr="Chart, bubble chart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" y="1396365"/>
            <a:ext cx="4759960" cy="354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4465" y="-437515"/>
            <a:ext cx="6338570" cy="148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s-ES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ig Shoulders Display Bold"/>
              </a:rPr>
              <a:t>VOSVIEWER - FIGURA 23</a:t>
            </a:r>
            <a:endParaRPr lang="es-ES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ig Shoulders Display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224311" y="5695950"/>
            <a:ext cx="700142" cy="95250"/>
            <a:chOff x="0" y="0"/>
            <a:chExt cx="1867044" cy="2540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 flipH="1">
            <a:off x="4993640" y="0"/>
            <a:ext cx="76200" cy="6858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AutoShape 13"/>
          <p:cNvSpPr/>
          <p:nvPr/>
        </p:nvSpPr>
        <p:spPr>
          <a:xfrm>
            <a:off x="0" y="5396230"/>
            <a:ext cx="9250045" cy="762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4" name="TextBox 14"/>
          <p:cNvSpPr txBox="1"/>
          <p:nvPr/>
        </p:nvSpPr>
        <p:spPr>
          <a:xfrm rot="5400000">
            <a:off x="7239540" y="3523308"/>
            <a:ext cx="2581890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s-ES" altLang="en-US" sz="700" spc="49">
                <a:solidFill>
                  <a:srgbClr val="FFFFFF"/>
                </a:solidFill>
                <a:latin typeface="Lato" panose="020F0502020204030203"/>
              </a:rPr>
              <a:t>UNIVERSIDAD DE SAN BUENAVENUTRA</a:t>
            </a:r>
            <a:endParaRPr lang="es-ES" altLang="en-US" sz="700" spc="49">
              <a:solidFill>
                <a:srgbClr val="FFFFFF"/>
              </a:solidFill>
              <a:latin typeface="Lato" panose="020F05020202040302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49420" y="411549"/>
            <a:ext cx="562130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2800">
                <a:solidFill>
                  <a:srgbClr val="FFFFFF"/>
                </a:solidFill>
                <a:latin typeface="Big Shoulders Display"/>
              </a:rPr>
              <a:t>0</a:t>
            </a:r>
            <a:r>
              <a:rPr lang="es-ES" altLang="en-US" sz="2800">
                <a:solidFill>
                  <a:srgbClr val="FFFFFF"/>
                </a:solidFill>
                <a:latin typeface="Big Shoulders Display"/>
              </a:rPr>
              <a:t>23</a:t>
            </a:r>
            <a:endParaRPr lang="es-ES" altLang="en-US" sz="2800">
              <a:solidFill>
                <a:srgbClr val="FFFFFF"/>
              </a:solidFill>
              <a:latin typeface="Big Shoulders Display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5306060" y="2357755"/>
            <a:ext cx="30353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1000">
                <a:solidFill>
                  <a:schemeClr val="bg1"/>
                </a:solidFill>
              </a:rPr>
              <a:t>En la ventana de tiempo usada (2019-2023) se evidencia que las palabras más usadas por los autores fueron “Covid-19” con 328 ocurrencias y “Telemedicine” con 299 ocurrencias.</a:t>
            </a:r>
            <a:br>
              <a:rPr lang="es-MX" altLang="en-US" sz="1000">
                <a:solidFill>
                  <a:schemeClr val="bg1"/>
                </a:solidFill>
              </a:rPr>
            </a:br>
            <a:endParaRPr lang="es-MX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1000">
                <a:solidFill>
                  <a:schemeClr val="bg1"/>
                </a:solidFill>
              </a:rPr>
              <a:t>En la ventana de tiempo usada (2019-2023) se evidencia que la mayoría de las palabras fueron publicadas en el año 2022.</a:t>
            </a:r>
            <a:endParaRPr lang="es-MX" altLang="en-US" sz="1000">
              <a:solidFill>
                <a:schemeClr val="bg1"/>
              </a:solidFill>
            </a:endParaRPr>
          </a:p>
        </p:txBody>
      </p:sp>
      <p:pic>
        <p:nvPicPr>
          <p:cNvPr id="45" name="image23.jpeg" descr="Diagram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" y="1201420"/>
            <a:ext cx="4760595" cy="373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4465" y="-437515"/>
            <a:ext cx="6338570" cy="148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s-ES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ig Shoulders Display Bold"/>
              </a:rPr>
              <a:t>VOSVIEWER - FIGURA 94</a:t>
            </a:r>
            <a:endParaRPr lang="es-ES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ig Shoulders Display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224311" y="5695950"/>
            <a:ext cx="700142" cy="95250"/>
            <a:chOff x="0" y="0"/>
            <a:chExt cx="1867044" cy="2540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id="12" name="AutoShape 12"/>
          <p:cNvSpPr/>
          <p:nvPr/>
        </p:nvSpPr>
        <p:spPr>
          <a:xfrm flipH="1">
            <a:off x="4993640" y="0"/>
            <a:ext cx="76200" cy="6858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AutoShape 13"/>
          <p:cNvSpPr/>
          <p:nvPr/>
        </p:nvSpPr>
        <p:spPr>
          <a:xfrm>
            <a:off x="0" y="5396230"/>
            <a:ext cx="9250045" cy="762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4" name="TextBox 14"/>
          <p:cNvSpPr txBox="1"/>
          <p:nvPr/>
        </p:nvSpPr>
        <p:spPr>
          <a:xfrm rot="5400000">
            <a:off x="7239540" y="3523308"/>
            <a:ext cx="2581890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s-ES" altLang="en-US" sz="700" spc="49">
                <a:solidFill>
                  <a:srgbClr val="FFFFFF"/>
                </a:solidFill>
                <a:latin typeface="Lato" panose="020F0502020204030203"/>
              </a:rPr>
              <a:t>UNIVERSIDAD DE SAN BUENAVENUTRA</a:t>
            </a:r>
            <a:endParaRPr lang="es-ES" altLang="en-US" sz="700" spc="49">
              <a:solidFill>
                <a:srgbClr val="FFFFFF"/>
              </a:solidFill>
              <a:latin typeface="Lato" panose="020F05020202040302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49420" y="411549"/>
            <a:ext cx="562130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2800">
                <a:solidFill>
                  <a:srgbClr val="FFFFFF"/>
                </a:solidFill>
                <a:latin typeface="Big Shoulders Display"/>
              </a:rPr>
              <a:t>0</a:t>
            </a:r>
            <a:r>
              <a:rPr lang="es-ES" altLang="en-US" sz="2800">
                <a:solidFill>
                  <a:srgbClr val="FFFFFF"/>
                </a:solidFill>
                <a:latin typeface="Big Shoulders Display"/>
              </a:rPr>
              <a:t>94</a:t>
            </a:r>
            <a:endParaRPr lang="es-ES" altLang="en-US" sz="2800">
              <a:solidFill>
                <a:srgbClr val="FFFFFF"/>
              </a:solidFill>
              <a:latin typeface="Big Shoulders Display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5276850" y="1691640"/>
            <a:ext cx="30353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1000">
                <a:solidFill>
                  <a:schemeClr val="bg1"/>
                </a:solidFill>
              </a:rPr>
              <a:t>Base de datos consultada: INTELLIGO.</a:t>
            </a:r>
            <a:endParaRPr lang="es-MX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1000">
                <a:solidFill>
                  <a:schemeClr val="bg1"/>
                </a:solidFill>
              </a:rPr>
              <a:t>Variable de datos utilizada: “TELEMEDICINE”.</a:t>
            </a:r>
            <a:endParaRPr lang="es-MX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1000">
                <a:solidFill>
                  <a:schemeClr val="bg1"/>
                </a:solidFill>
              </a:rPr>
              <a:t>Característica: en la figura 94 se visualiza la gráfica de "Año de publicación”, al generar la búsqueda por la variable anteriormente mencionada se obtuvieron un total de 96 patentes.</a:t>
            </a:r>
            <a:br>
              <a:rPr lang="es-MX" altLang="en-US" sz="1000">
                <a:solidFill>
                  <a:schemeClr val="bg1"/>
                </a:solidFill>
              </a:rPr>
            </a:br>
            <a:endParaRPr lang="es-MX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altLang="en-US" sz="1000">
                <a:solidFill>
                  <a:schemeClr val="bg1"/>
                </a:solidFill>
              </a:rPr>
              <a:t>Se evidencia que los años con mayor publicación de patentes fueron: año “2021” con 14 publicaciones, seguido del año “2018” con 12 publicaciones y los años “2015” y “2020” con un total de 11 publicaciones.</a:t>
            </a:r>
            <a:endParaRPr lang="es-MX" altLang="en-US" sz="1000">
              <a:solidFill>
                <a:schemeClr val="bg1"/>
              </a:solidFill>
            </a:endParaRPr>
          </a:p>
        </p:txBody>
      </p:sp>
      <p:pic>
        <p:nvPicPr>
          <p:cNvPr id="187" name="image94.png" descr="Chart, bar chart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" y="1201420"/>
            <a:ext cx="4759325" cy="373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175895" y="2419985"/>
            <a:ext cx="3136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GENERALES Y ESPECIFICOS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98595" y="55880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4289425" y="82867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Objetivos</a:t>
            </a:r>
            <a:b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Generales: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98595" y="378968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14" name="Cuadro de texto 13"/>
          <p:cNvSpPr txBox="1"/>
          <p:nvPr/>
        </p:nvSpPr>
        <p:spPr>
          <a:xfrm>
            <a:off x="4288790" y="405955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Objetivos</a:t>
            </a:r>
            <a:b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Específicos</a:t>
            </a: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175895" y="2221230"/>
            <a:ext cx="3136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GENERALES Y ESPECIFICOS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98595" y="55880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4289425" y="828675"/>
            <a:ext cx="400113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Objetivos</a:t>
            </a:r>
            <a:b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s-ES" alt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Generales:</a:t>
            </a:r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410460" y="3789680"/>
            <a:ext cx="6170400" cy="1861185"/>
          </a:xfrm>
          <a:prstGeom prst="rect">
            <a:avLst/>
          </a:prstGeom>
          <a:gradFill>
            <a:gsLst>
              <a:gs pos="0">
                <a:srgbClr val="007BD3"/>
              </a:gs>
              <a:gs pos="37000">
                <a:srgbClr val="034373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2" name="Cuadro de texto 1"/>
          <p:cNvSpPr txBox="1"/>
          <p:nvPr/>
        </p:nvSpPr>
        <p:spPr>
          <a:xfrm>
            <a:off x="2484120" y="3935730"/>
            <a:ext cx="60229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2400">
                <a:solidFill>
                  <a:schemeClr val="bg1"/>
                </a:solidFill>
              </a:rPr>
              <a:t>1.Implementar formato IEEE 1471</a:t>
            </a:r>
            <a:endParaRPr lang="es-ES" altLang="es-MX" sz="2400">
              <a:solidFill>
                <a:schemeClr val="bg1"/>
              </a:solidFill>
            </a:endParaRPr>
          </a:p>
          <a:p>
            <a:r>
              <a:rPr lang="es-ES" altLang="es-MX" sz="2400">
                <a:solidFill>
                  <a:schemeClr val="bg1"/>
                </a:solidFill>
              </a:rPr>
              <a:t>2.Realizar la conexión de la base de datos hacia el aplicativo</a:t>
            </a:r>
            <a:endParaRPr lang="es-ES" altLang="es-MX" sz="2400">
              <a:solidFill>
                <a:schemeClr val="bg1"/>
              </a:solidFill>
            </a:endParaRPr>
          </a:p>
          <a:p>
            <a:r>
              <a:rPr lang="es-ES" altLang="es-MX" sz="2400">
                <a:solidFill>
                  <a:schemeClr val="bg1"/>
                </a:solidFill>
              </a:rPr>
              <a:t>3.Desarrollar un registro y login funcional.</a:t>
            </a:r>
            <a:endParaRPr lang="es-ES" altLang="es-MX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176530" y="2566670"/>
            <a:ext cx="38220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ALCANCES Y DELIMITACIONES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98595" y="55880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4289425" y="1197610"/>
            <a:ext cx="4001135" cy="58356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ALCANCES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98595" y="378968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altLang="es-MX"/>
          </a:p>
        </p:txBody>
      </p:sp>
      <p:sp>
        <p:nvSpPr>
          <p:cNvPr id="14" name="Cuadro de texto 13"/>
          <p:cNvSpPr txBox="1"/>
          <p:nvPr/>
        </p:nvSpPr>
        <p:spPr>
          <a:xfrm>
            <a:off x="4066540" y="4366895"/>
            <a:ext cx="4445635" cy="58356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DELIMITACIONES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147955" y="2987675"/>
            <a:ext cx="38220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ALCANCES Y DELIMITACIONES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068195" y="558800"/>
            <a:ext cx="6512560" cy="227647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2608580" y="828675"/>
            <a:ext cx="5391150" cy="150685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•</a:t>
            </a:r>
            <a:r>
              <a:rPr lang="es-ES" altLang="es-MX" sz="1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Diseñar diagramas simples de la estructura del proyecto (IEEE 1471)</a:t>
            </a:r>
            <a:endParaRPr lang="es-ES" altLang="es-MX" sz="1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fontAlgn="ctr"/>
            <a:endParaRPr lang="es-ES" altLang="es-MX" sz="1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fontAlgn="ctr"/>
            <a:r>
              <a:rPr lang="es-ES" altLang="es-MX" sz="1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•Generar un flujo de información estable entre la base de datos y aplicativo</a:t>
            </a:r>
            <a:endParaRPr lang="es-ES" altLang="es-MX" sz="1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fontAlgn="ctr"/>
            <a:endParaRPr lang="es-ES" altLang="es-MX" sz="1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fontAlgn="ctr"/>
            <a:r>
              <a:rPr lang="es-ES" altLang="es-MX" sz="1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•Construir un formulario de registro-login que cuente con campos los cuales realicen validaciones a los caracteres ingresos</a:t>
            </a:r>
            <a:endParaRPr lang="es-ES" altLang="es-MX" sz="1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97960" y="4324985"/>
            <a:ext cx="458280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14" name="Cuadro de texto 13"/>
          <p:cNvSpPr txBox="1"/>
          <p:nvPr/>
        </p:nvSpPr>
        <p:spPr>
          <a:xfrm>
            <a:off x="3221355" y="4902200"/>
            <a:ext cx="6136005" cy="58356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DELIMITACIONES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176530" y="2566670"/>
            <a:ext cx="38220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ALCANCES Y DELIMITACIONES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98595" y="55880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4289425" y="1197610"/>
            <a:ext cx="4001135" cy="58356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ALCANCES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98595" y="378968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altLang="es-MX"/>
          </a:p>
        </p:txBody>
      </p:sp>
      <p:sp>
        <p:nvSpPr>
          <p:cNvPr id="14" name="Cuadro de texto 13"/>
          <p:cNvSpPr txBox="1"/>
          <p:nvPr/>
        </p:nvSpPr>
        <p:spPr>
          <a:xfrm>
            <a:off x="4067175" y="4366895"/>
            <a:ext cx="4445635" cy="64516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36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DELIMITACIONES</a:t>
            </a:r>
            <a:r>
              <a:rPr lang="es-ES" altLang="es-MX" sz="28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</a:t>
            </a:r>
            <a:endParaRPr lang="es-ES" altLang="es-MX" sz="28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3"/>
          <p:cNvSpPr txBox="1"/>
          <p:nvPr/>
        </p:nvSpPr>
        <p:spPr>
          <a:xfrm>
            <a:off x="176530" y="2566670"/>
            <a:ext cx="38220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ALCANCES Y DELIMITACIONES</a:t>
            </a:r>
            <a:endParaRPr lang="es-ES" altLang="es-MX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/>
        </p:nvSpPr>
        <p:spPr>
          <a:xfrm>
            <a:off x="3620770" y="4324985"/>
            <a:ext cx="437896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endParaRPr lang="es-ES" altLang="es-MX" sz="222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98595" y="558800"/>
            <a:ext cx="4582160" cy="1861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4289425" y="1197610"/>
            <a:ext cx="4001135" cy="583565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32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ALCANCES </a:t>
            </a:r>
            <a:endParaRPr lang="es-ES" altLang="es-MX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068195" y="3789680"/>
            <a:ext cx="6512400" cy="186118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MX"/>
              <a:t>|</a:t>
            </a:r>
            <a:endParaRPr lang="es-ES" altLang="es-MX"/>
          </a:p>
        </p:txBody>
      </p:sp>
      <p:sp>
        <p:nvSpPr>
          <p:cNvPr id="14" name="Cuadro de texto 13"/>
          <p:cNvSpPr txBox="1"/>
          <p:nvPr/>
        </p:nvSpPr>
        <p:spPr>
          <a:xfrm>
            <a:off x="2676525" y="4059555"/>
            <a:ext cx="5295265" cy="132207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fontAlgn="ctr"/>
            <a:r>
              <a:rPr lang="es-ES" altLang="es-MX" sz="1600" dirty="0">
                <a:solidFill>
                  <a:schemeClr val="bg1"/>
                </a:solidFill>
                <a:sym typeface="+mn-ea"/>
              </a:rPr>
              <a:t>•No presentar la documentación adecuada para la implementación del formato (IEEE 1471)</a:t>
            </a:r>
            <a:endParaRPr lang="es-ES" altLang="es-MX" sz="1600" dirty="0">
              <a:solidFill>
                <a:schemeClr val="bg1"/>
              </a:solidFill>
              <a:sym typeface="+mn-ea"/>
            </a:endParaRPr>
          </a:p>
          <a:p>
            <a:pPr fontAlgn="ctr"/>
            <a:r>
              <a:rPr lang="es-ES" altLang="es-MX" sz="1600" dirty="0">
                <a:solidFill>
                  <a:schemeClr val="bg1"/>
                </a:solidFill>
                <a:sym typeface="+mn-ea"/>
              </a:rPr>
              <a:t>•El servidor presente diversas fallas e inestabilidades</a:t>
            </a:r>
            <a:endParaRPr lang="es-ES" altLang="es-MX" sz="1600" dirty="0">
              <a:solidFill>
                <a:schemeClr val="bg1"/>
              </a:solidFill>
              <a:sym typeface="+mn-ea"/>
            </a:endParaRPr>
          </a:p>
          <a:p>
            <a:pPr fontAlgn="ctr"/>
            <a:r>
              <a:rPr lang="es-ES" altLang="es-MX" sz="1600" dirty="0">
                <a:solidFill>
                  <a:schemeClr val="bg1"/>
                </a:solidFill>
                <a:sym typeface="+mn-ea"/>
              </a:rPr>
              <a:t>•Error en el almacenamiento de la información y posteriormente en el </a:t>
            </a:r>
            <a:r>
              <a:rPr lang="es-ES" altLang="es-MX" sz="1600" dirty="0" err="1">
                <a:solidFill>
                  <a:schemeClr val="bg1"/>
                </a:solidFill>
                <a:sym typeface="+mn-ea"/>
              </a:rPr>
              <a:t>login</a:t>
            </a:r>
            <a:endParaRPr lang="es-ES" altLang="es-MX" sz="16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372868C74415A4BAC1F09E73E3AB9E0" ma:contentTypeVersion="8" ma:contentTypeDescription="Crear nuevo documento." ma:contentTypeScope="" ma:versionID="ce76666fc3de37130d4f6b0551e566ec">
  <xsd:schema xmlns:xsd="http://www.w3.org/2001/XMLSchema" xmlns:xs="http://www.w3.org/2001/XMLSchema" xmlns:p="http://schemas.microsoft.com/office/2006/metadata/properties" xmlns:ns2="e78a8f0d-5702-4193-bfe5-fb9ad77b767b" xmlns:ns3="bcf7ab96-b5fc-40df-a8d2-3f2b2650c610" targetNamespace="http://schemas.microsoft.com/office/2006/metadata/properties" ma:root="true" ma:fieldsID="47a726273ff6f6cbb668df57c475eabc" ns2:_="" ns3:_="">
    <xsd:import namespace="e78a8f0d-5702-4193-bfe5-fb9ad77b767b"/>
    <xsd:import namespace="bcf7ab96-b5fc-40df-a8d2-3f2b2650c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8a8f0d-5702-4193-bfe5-fb9ad77b76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1bc514f6-fec0-4fd6-8a1a-708b19cc1a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f7ab96-b5fc-40df-a8d2-3f2b2650c61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1f3f2e0-fe55-4025-a042-5e7fab03f1d9}" ma:internalName="TaxCatchAll" ma:showField="CatchAllData" ma:web="bcf7ab96-b5fc-40df-a8d2-3f2b2650c61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f7ab96-b5fc-40df-a8d2-3f2b2650c610" xsi:nil="true"/>
    <lcf76f155ced4ddcb4097134ff3c332f xmlns="e78a8f0d-5702-4193-bfe5-fb9ad77b767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CFAD6AA-4A6B-43A6-AD26-C1536F8AD2F0}"/>
</file>

<file path=customXml/itemProps2.xml><?xml version="1.0" encoding="utf-8"?>
<ds:datastoreItem xmlns:ds="http://schemas.openxmlformats.org/officeDocument/2006/customXml" ds:itemID="{A6B5A569-6599-4B2C-920B-11201A8E7D12}"/>
</file>

<file path=customXml/itemProps3.xml><?xml version="1.0" encoding="utf-8"?>
<ds:datastoreItem xmlns:ds="http://schemas.openxmlformats.org/officeDocument/2006/customXml" ds:itemID="{7A3C5F35-6B65-439A-BDFF-B8B476B8363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4655</Words>
  <Application>WPS Presentation</Application>
  <PresentationFormat>On-screen Show (4:3)</PresentationFormat>
  <Paragraphs>189</Paragraphs>
  <Slides>32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SimSun</vt:lpstr>
      <vt:lpstr>Wingdings</vt:lpstr>
      <vt:lpstr>Arial Black</vt:lpstr>
      <vt:lpstr>Big Shoulders Display</vt:lpstr>
      <vt:lpstr>Segoe Print</vt:lpstr>
      <vt:lpstr>Arial Rounded MT Bold</vt:lpstr>
      <vt:lpstr>Microsoft YaHei</vt:lpstr>
      <vt:lpstr>Arial Unicode MS</vt:lpstr>
      <vt:lpstr>Calibri Light</vt:lpstr>
      <vt:lpstr>Calibri</vt:lpstr>
      <vt:lpstr>Big Shoulders Display Bold</vt:lpstr>
      <vt:lpstr>Lato</vt:lpstr>
      <vt:lpstr>Tema de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Rogelio Bucktron</dc:creator>
  <cp:lastModifiedBy>Camilo Andres</cp:lastModifiedBy>
  <cp:revision>87</cp:revision>
  <dcterms:created xsi:type="dcterms:W3CDTF">2021-03-15T22:45:00Z</dcterms:created>
  <dcterms:modified xsi:type="dcterms:W3CDTF">2022-11-10T22:29:49Z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6219327924C6486982E588BABD3A3675</vt:lpwstr>
  </property>
  <property fmtid="{D5CDD505-2E9C-101B-9397-08002B2CF9AE}" pid="3" name="KSOProductBuildVer">
    <vt:lpwstr>2058-11.2.0.11388</vt:lpwstr>
  </property>
  <property fmtid="{D5CDD505-2E9C-101B-9397-08002B2CF9AE}" pid="4" name="ContentTypeId">
    <vt:lpwstr>0x010100C372868C74415A4BAC1F09E73E3AB9E0</vt:lpwstr>
  </property>
</Properties>
</file>